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</p:sldMasterIdLst>
  <p:sldIdLst>
    <p:sldId id="256" r:id="rId2"/>
    <p:sldId id="267" r:id="rId3"/>
    <p:sldId id="265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81" r:id="rId13"/>
    <p:sldId id="280" r:id="rId14"/>
    <p:sldId id="279" r:id="rId15"/>
    <p:sldId id="27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66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304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015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97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16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41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47650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3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0"/>
            <a:ext cx="9418320" cy="4041648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Комитет по централизации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Ассоциации РОСТ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7C13BA-3A51-422B-8D9D-E7642B021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407408"/>
            <a:ext cx="9418320" cy="169164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-apple-system"/>
              </a:rPr>
              <a:t>«Равноправие – ответственность – состязательность в торгах» 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55" y="365760"/>
            <a:ext cx="3189459" cy="12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56" y="414032"/>
            <a:ext cx="9692640" cy="26124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5. </a:t>
            </a:r>
            <a:r>
              <a:rPr lang="ru-RU" dirty="0"/>
              <a:t>Заказчики с наибольшей долей проведенных через УУ закупок, участие в которых приняли два и более участника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14434" y="3753366"/>
                <a:ext cx="4146884" cy="27757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∗100%</m:t>
                    </m:r>
                  </m:oMath>
                </a14:m>
                <a:r>
                  <a:rPr lang="ru-RU" dirty="0"/>
                  <a:t>,</a:t>
                </a:r>
                <a:r>
                  <a:rPr lang="ru-RU" dirty="0" smtClean="0"/>
                  <a:t> </a:t>
                </a:r>
                <a:r>
                  <a:rPr lang="ru-RU" dirty="0"/>
                  <a:t>где  </a:t>
                </a:r>
                <a:endParaRPr lang="ru-RU" dirty="0" smtClean="0"/>
              </a:p>
              <a:p>
                <a:pPr algn="just"/>
                <a:r>
                  <a:rPr lang="ru-RU" b="1" dirty="0" err="1" smtClean="0"/>
                  <a:t>В</a:t>
                </a:r>
                <a:r>
                  <a:rPr lang="ru-RU" b="1" baseline="-25000" dirty="0" err="1" smtClean="0"/>
                  <a:t>п</a:t>
                </a:r>
                <a:r>
                  <a:rPr lang="ru-RU" baseline="-25000" dirty="0"/>
                  <a:t> </a:t>
                </a:r>
                <a:r>
                  <a:rPr lang="ru-RU" dirty="0"/>
                  <a:t>– количество конкурентных закупок, проведенных через УУ, за отчетный квартал;</a:t>
                </a:r>
              </a:p>
              <a:p>
                <a:pPr algn="just"/>
                <a:r>
                  <a:rPr lang="ru-RU" b="1" dirty="0"/>
                  <a:t>В</a:t>
                </a:r>
                <a:r>
                  <a:rPr lang="ru-RU" b="1" baseline="-25000" dirty="0"/>
                  <a:t>0</a:t>
                </a:r>
                <a:r>
                  <a:rPr lang="ru-RU" baseline="-25000" dirty="0"/>
                  <a:t> </a:t>
                </a:r>
                <a:r>
                  <a:rPr lang="ru-RU" dirty="0"/>
                  <a:t>– количество конкурентных закупок, проведенных через УУ, в которых количество участников больше или равно 2, за отчетный квартал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34" y="3753366"/>
                <a:ext cx="4146884" cy="2775772"/>
              </a:xfrm>
              <a:prstGeom prst="rect">
                <a:avLst/>
              </a:prstGeom>
              <a:blipFill>
                <a:blip r:embed="rId3"/>
                <a:stretch>
                  <a:fillRect l="-1026" r="-1173" b="-2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4104212" y="3291700"/>
            <a:ext cx="376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количеству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78" name="Picture 14" descr="https://jurmarketing.ru/wp-content/uploads/2017/09/imidzhevyy-uridicheskiy-say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7"/>
          <a:stretch/>
        </p:blipFill>
        <p:spPr bwMode="auto">
          <a:xfrm>
            <a:off x="1079684" y="2515406"/>
            <a:ext cx="1826574" cy="43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jurmarketing.ru/wp-content/uploads/2017/09/imidzhevyy-uridicheskiy-say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6"/>
          <a:stretch/>
        </p:blipFill>
        <p:spPr bwMode="auto">
          <a:xfrm>
            <a:off x="8847220" y="2562734"/>
            <a:ext cx="1792563" cy="42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static.vecteezy.com/system/resources/previews/000/387/281/original/vector-illustration-of-people-avatar-business-plan-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0" y="2719137"/>
            <a:ext cx="5293729" cy="39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619" y="975505"/>
            <a:ext cx="9692640" cy="275686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Заказчики с наименьшим количеством закупок 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НМЦК </a:t>
            </a:r>
            <a:r>
              <a:rPr lang="ru-RU" dirty="0"/>
              <a:t>≤ 10 000 руб., проведенных через УУ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75" y="570059"/>
            <a:ext cx="8818141" cy="60417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Формирование индекса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1395275" y="4476573"/>
            <a:ext cx="2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Портал </a:t>
            </a:r>
            <a:r>
              <a:rPr lang="ru-RU" sz="2000" dirty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акупок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84757" y="2867690"/>
            <a:ext cx="1854072" cy="46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29" y="2352984"/>
            <a:ext cx="3659445" cy="1422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7232072" y="4322685"/>
            <a:ext cx="2618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Сайт Ассоциации «РОСТ»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49" y="1668130"/>
            <a:ext cx="2811012" cy="26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996" y="218011"/>
            <a:ext cx="8818141" cy="6041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Портал закупок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1244932" y="3775424"/>
            <a:ext cx="2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Портал </a:t>
            </a:r>
            <a:r>
              <a:rPr lang="ru-RU" sz="2000" dirty="0" err="1" smtClean="0">
                <a:solidFill>
                  <a:schemeClr val="bg1"/>
                </a:solidFill>
              </a:rPr>
              <a:t>акупок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84757" y="2867690"/>
            <a:ext cx="1854072" cy="46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29" y="2352984"/>
            <a:ext cx="3659445" cy="1422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7232072" y="4322685"/>
            <a:ext cx="2618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Сайт Ассоциации «РОСТ»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75" y="1025706"/>
            <a:ext cx="2811012" cy="2654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1" y="1025706"/>
            <a:ext cx="10179036" cy="53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390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индекса эффективности заказчиков Рязанской области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1433290"/>
            <a:ext cx="8229600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138" y="0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646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Индекс эффективности </a:t>
            </a:r>
            <a:br>
              <a:rPr lang="ru-RU" dirty="0" smtClean="0"/>
            </a:br>
            <a:r>
              <a:rPr lang="ru-RU" dirty="0" smtClean="0"/>
              <a:t>определенного заказчика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1358863"/>
            <a:ext cx="8229600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2212" r="24043" b="2246"/>
          <a:stretch/>
        </p:blipFill>
        <p:spPr>
          <a:xfrm>
            <a:off x="3720787" y="1160598"/>
            <a:ext cx="737937" cy="716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9894" y="1075066"/>
            <a:ext cx="3218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asrost.ru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0721" y="2015412"/>
            <a:ext cx="4180033" cy="7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info@asrost.ru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t="14971" r="23804" b="13943"/>
          <a:stretch/>
        </p:blipFill>
        <p:spPr>
          <a:xfrm>
            <a:off x="3679959" y="2166564"/>
            <a:ext cx="950762" cy="6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24" y="3163821"/>
            <a:ext cx="697831" cy="6978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95165" y="3130241"/>
            <a:ext cx="390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+</a:t>
            </a:r>
            <a:r>
              <a:rPr lang="ru-RU" sz="3600" b="1" dirty="0" smtClean="0">
                <a:solidFill>
                  <a:schemeClr val="bg1"/>
                </a:solidFill>
              </a:rPr>
              <a:t>7(915)443-25-73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7626" r="19605" b="7356"/>
          <a:stretch/>
        </p:blipFill>
        <p:spPr>
          <a:xfrm>
            <a:off x="3761614" y="4256780"/>
            <a:ext cx="869107" cy="5931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54659" y="4203619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ASRost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55" y="365760"/>
            <a:ext cx="3189459" cy="1239756"/>
          </a:xfrm>
          <a:prstGeom prst="rect">
            <a:avLst/>
          </a:prstGeom>
        </p:spPr>
      </p:pic>
      <p:pic>
        <p:nvPicPr>
          <p:cNvPr id="6" name="Picture 6" descr="https://asrost.ru/img/gerbs/ryazanskaya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8" y="297852"/>
            <a:ext cx="1216587" cy="12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81" y="1753801"/>
            <a:ext cx="7198461" cy="50411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215" y="1717469"/>
            <a:ext cx="9418320" cy="3589114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400" dirty="0" smtClean="0"/>
              <a:t>Индекс эффективности заказчиков </a:t>
            </a:r>
            <a:br>
              <a:rPr lang="ru-RU" sz="6400" dirty="0" smtClean="0"/>
            </a:br>
            <a:r>
              <a:rPr lang="ru-RU" sz="6400" dirty="0" smtClean="0"/>
              <a:t>Рязанской области 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tamadalar.ru/howto/img/4889-1*yZTbUZ7H_WIjwHD7iXkLz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0" t="19388" r="3607" b="3836"/>
          <a:stretch/>
        </p:blipFill>
        <p:spPr bwMode="auto">
          <a:xfrm>
            <a:off x="9761621" y="3220505"/>
            <a:ext cx="1499936" cy="36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tamadalar.ru/howto/img/4889-1*yZTbUZ7H_WIjwHD7iXkLz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59806"/>
          <a:stretch/>
        </p:blipFill>
        <p:spPr bwMode="auto">
          <a:xfrm>
            <a:off x="473242" y="2373612"/>
            <a:ext cx="2960134" cy="44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C523B3-3548-4063-98D4-AE095FB6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06" y="310443"/>
            <a:ext cx="9692640" cy="953385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Цель </a:t>
            </a:r>
            <a:r>
              <a:rPr lang="ru-RU" sz="5400" dirty="0" smtClean="0"/>
              <a:t>создания индекса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1933073" y="1543072"/>
            <a:ext cx="84221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Оценка эффективности закупочной деятельности заказчиков Рязанской области и дальнейшая разработка рекомендаций </a:t>
            </a:r>
            <a:r>
              <a:rPr lang="ru-RU" sz="3200" dirty="0">
                <a:solidFill>
                  <a:schemeClr val="bg1"/>
                </a:solidFill>
              </a:rPr>
              <a:t>по поводу совершенствования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законодательства Российской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Федерации </a:t>
            </a:r>
            <a:r>
              <a:rPr lang="ru-RU" sz="3200" dirty="0">
                <a:solidFill>
                  <a:schemeClr val="bg1"/>
                </a:solidFill>
              </a:rPr>
              <a:t>в сфере </a:t>
            </a:r>
            <a:r>
              <a:rPr lang="ru-RU" sz="3200" dirty="0" smtClean="0">
                <a:solidFill>
                  <a:schemeClr val="bg1"/>
                </a:solidFill>
              </a:rPr>
              <a:t>закупок с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целью повышения </a:t>
            </a:r>
            <a:r>
              <a:rPr lang="ru-RU" sz="3200" dirty="0">
                <a:solidFill>
                  <a:schemeClr val="bg1"/>
                </a:solidFill>
              </a:rPr>
              <a:t>эффективности осуществления закупок. </a:t>
            </a:r>
          </a:p>
        </p:txBody>
      </p:sp>
    </p:spTree>
    <p:extLst>
      <p:ext uri="{BB962C8B-B14F-4D97-AF65-F5344CB8AC3E}">
        <p14:creationId xmlns:p14="http://schemas.microsoft.com/office/powerpoint/2010/main" val="238944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p:pic>
        <p:nvPicPr>
          <p:cNvPr id="3076" name="Picture 4" descr="http://brightforeverconsultants.com/wp-content/uploads/2017/11/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1" y="31199"/>
            <a:ext cx="6749684" cy="67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216600" y="598516"/>
            <a:ext cx="4275221" cy="213359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Выделить </a:t>
            </a:r>
            <a:r>
              <a:rPr lang="ru-RU" sz="2000" dirty="0"/>
              <a:t>топ-15</a:t>
            </a:r>
            <a:br>
              <a:rPr lang="ru-RU" sz="2000" dirty="0"/>
            </a:br>
            <a:r>
              <a:rPr lang="ru-RU" sz="2000" dirty="0" smtClean="0"/>
              <a:t>(</a:t>
            </a:r>
            <a:r>
              <a:rPr lang="ru-RU" sz="2000" i="1" dirty="0" smtClean="0"/>
              <a:t>10 или 5</a:t>
            </a:r>
            <a:r>
              <a:rPr lang="ru-RU" sz="2000" dirty="0" smtClean="0"/>
              <a:t>) </a:t>
            </a:r>
            <a:r>
              <a:rPr lang="ru-RU" sz="2000" dirty="0"/>
              <a:t>заказчиков в </a:t>
            </a:r>
            <a:r>
              <a:rPr lang="ru-RU" sz="2000" dirty="0" smtClean="0"/>
              <a:t>каждом показателе</a:t>
            </a:r>
            <a:endParaRPr lang="ru-RU" sz="2000" dirty="0"/>
          </a:p>
        </p:txBody>
      </p:sp>
      <p:sp>
        <p:nvSpPr>
          <p:cNvPr id="8" name="Облако 7"/>
          <p:cNvSpPr/>
          <p:nvPr/>
        </p:nvSpPr>
        <p:spPr>
          <a:xfrm>
            <a:off x="7130715" y="1609167"/>
            <a:ext cx="4724401" cy="2083486"/>
          </a:xfrm>
          <a:prstGeom prst="cloud">
            <a:avLst/>
          </a:prstGeom>
          <a:solidFill>
            <a:srgbClr val="BAE0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Разделить заказчиков на категории в зависимости от количества проводимых закупок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42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seonews.ru/upload/iblock/75b/75bca5e68ae5fc8c2452954cc80c4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4" y="2391680"/>
            <a:ext cx="5954253" cy="446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6717" y="2499987"/>
            <a:ext cx="9692640" cy="139712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Показатели</a:t>
            </a:r>
            <a:endParaRPr lang="ru-RU" sz="9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ildacdn.com/tild3963-3837-4339-a637-356139373235/2019-02-01_1133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3099" r="1733" b="6643"/>
          <a:stretch/>
        </p:blipFill>
        <p:spPr bwMode="auto">
          <a:xfrm>
            <a:off x="457201" y="3697705"/>
            <a:ext cx="4555958" cy="31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56" y="1376558"/>
            <a:ext cx="9692640" cy="27568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 Заказчики </a:t>
            </a:r>
            <a:r>
              <a:rPr lang="ru-RU" dirty="0"/>
              <a:t>с наибольшим количеством закупок, проведенных через </a:t>
            </a:r>
            <a:r>
              <a:rPr lang="ru-RU" dirty="0" smtClean="0"/>
              <a:t>ГКУ </a:t>
            </a:r>
            <a:r>
              <a:rPr lang="ru-RU" dirty="0"/>
              <a:t>РО «Центр закупок Рязанской области</a:t>
            </a:r>
            <a:r>
              <a:rPr lang="ru-RU" dirty="0" smtClean="0"/>
              <a:t>» (УУ)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vatars.mds.yandex.net/get-zen_doc/1922981/pub_5da0ccdf98930900b6453acc_5da0dcd30a451800b11eb0d2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b="8622"/>
          <a:stretch/>
        </p:blipFill>
        <p:spPr bwMode="auto">
          <a:xfrm>
            <a:off x="489283" y="0"/>
            <a:ext cx="783147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36" y="1179096"/>
            <a:ext cx="6743459" cy="2954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2. </a:t>
            </a:r>
            <a:r>
              <a:rPr lang="ru-RU" dirty="0"/>
              <a:t>Заказчики с наибольшей суммарной НМЦК закупок, проведенных через </a:t>
            </a:r>
            <a:r>
              <a:rPr lang="ru-RU" dirty="0" smtClean="0"/>
              <a:t>УУ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472" y="187381"/>
            <a:ext cx="9692640" cy="2497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3. </a:t>
            </a:r>
            <a:r>
              <a:rPr lang="ru-RU" sz="4000" dirty="0"/>
              <a:t>Заказчики с наибольшим количеством конкурентных </a:t>
            </a:r>
            <a:r>
              <a:rPr lang="ru-RU" sz="4000" dirty="0" smtClean="0"/>
              <a:t>закупок для СМП и СОНО, </a:t>
            </a:r>
            <a:r>
              <a:rPr lang="ru-RU" sz="4000" dirty="0"/>
              <a:t>проведенных через </a:t>
            </a:r>
            <a:r>
              <a:rPr lang="ru-RU" sz="4000" dirty="0" smtClean="0"/>
              <a:t>УУ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09472" y="3368842"/>
                <a:ext cx="4122821" cy="31121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 </a:t>
                </a:r>
                <a14:m>
                  <m:oMath xmlns:m="http://schemas.openxmlformats.org/officeDocument/2006/math">
                    <m:r>
                      <a:rPr lang="ru-RU" b="1" i="0">
                        <a:latin typeface="Cambria Math" panose="02040503050406030204" pitchFamily="18" charset="0"/>
                      </a:rPr>
                      <m:t>С=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b="1" i="0"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</m:den>
                    </m:f>
                    <m:r>
                      <a:rPr lang="ru-RU" b="1" i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b="0" i="0">
                        <a:latin typeface="Cambria Math" panose="02040503050406030204" pitchFamily="18" charset="0"/>
                      </a:rPr>
                      <m:t>100%</m:t>
                    </m:r>
                  </m:oMath>
                </a14:m>
                <a:r>
                  <a:rPr lang="ru-RU" dirty="0"/>
                  <a:t>,</a:t>
                </a:r>
                <a:r>
                  <a:rPr lang="ru-RU" dirty="0" smtClean="0"/>
                  <a:t> </a:t>
                </a:r>
                <a:r>
                  <a:rPr lang="ru-RU" dirty="0"/>
                  <a:t>где  </a:t>
                </a:r>
                <a:endParaRPr lang="ru-RU" dirty="0" smtClean="0"/>
              </a:p>
              <a:p>
                <a:pPr algn="just"/>
                <a:r>
                  <a:rPr lang="ru-RU" b="1" dirty="0" err="1" smtClean="0"/>
                  <a:t>С</a:t>
                </a:r>
                <a:r>
                  <a:rPr lang="ru-RU" b="1" baseline="-25000" dirty="0" err="1" smtClean="0"/>
                  <a:t>п</a:t>
                </a:r>
                <a:r>
                  <a:rPr lang="ru-RU" baseline="-25000" dirty="0"/>
                  <a:t> </a:t>
                </a:r>
                <a:r>
                  <a:rPr lang="ru-RU" dirty="0"/>
                  <a:t>–</a:t>
                </a:r>
                <a:r>
                  <a:rPr lang="ru-RU" baseline="-25000" dirty="0"/>
                  <a:t> </a:t>
                </a:r>
                <a:r>
                  <a:rPr lang="ru-RU" dirty="0"/>
                  <a:t>количество конкурентных закупок, проведенных через УУ, за квартал;</a:t>
                </a:r>
              </a:p>
              <a:p>
                <a:pPr algn="just"/>
                <a:r>
                  <a:rPr lang="ru-RU" b="1" dirty="0" smtClean="0"/>
                  <a:t>С</a:t>
                </a:r>
                <a:r>
                  <a:rPr lang="ru-RU" b="1" baseline="-25000" dirty="0" smtClean="0"/>
                  <a:t>0</a:t>
                </a:r>
                <a:r>
                  <a:rPr lang="ru-RU" baseline="-25000" dirty="0"/>
                  <a:t> </a:t>
                </a:r>
                <a:r>
                  <a:rPr lang="ru-RU" dirty="0"/>
                  <a:t>– количество конкурентных закупок, проведенных через УУ, объявленных с ограничениями у СМП и СОНО по результатам которых был заключен контракт, за отчетный квартал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72" y="3368842"/>
                <a:ext cx="4122821" cy="3112169"/>
              </a:xfrm>
              <a:prstGeom prst="rect">
                <a:avLst/>
              </a:prstGeom>
              <a:blipFill>
                <a:blip r:embed="rId3"/>
                <a:stretch>
                  <a:fillRect l="-1032" r="-1032" b="-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679291" y="3368843"/>
                <a:ext cx="4122821" cy="31121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 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 panose="02040503050406030204" pitchFamily="18" charset="0"/>
                      </a:rPr>
                      <m:t>С=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b="0" i="1"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</m:den>
                    </m:f>
                    <m:r>
                      <a:rPr lang="ru-RU" b="0" i="1">
                        <a:latin typeface="Cambria Math" panose="02040503050406030204" pitchFamily="18" charset="0"/>
                      </a:rPr>
                      <m:t>∗100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ru-RU" dirty="0"/>
                  <a:t>,</a:t>
                </a:r>
                <a:r>
                  <a:rPr lang="ru-RU" dirty="0" smtClean="0"/>
                  <a:t> где</a:t>
                </a:r>
              </a:p>
              <a:p>
                <a:pPr algn="just"/>
                <a:r>
                  <a:rPr lang="ru-RU" b="1" dirty="0" err="1" smtClean="0"/>
                  <a:t>С</a:t>
                </a:r>
                <a:r>
                  <a:rPr lang="ru-RU" b="1" baseline="-25000" dirty="0" err="1" smtClean="0"/>
                  <a:t>п</a:t>
                </a:r>
                <a:r>
                  <a:rPr lang="ru-RU" baseline="-25000" dirty="0"/>
                  <a:t> </a:t>
                </a:r>
                <a:r>
                  <a:rPr lang="ru-RU" dirty="0"/>
                  <a:t>–</a:t>
                </a:r>
                <a:r>
                  <a:rPr lang="ru-RU" baseline="-25000" dirty="0"/>
                  <a:t> </a:t>
                </a:r>
                <a:r>
                  <a:rPr lang="ru-RU" dirty="0"/>
                  <a:t>сумма цен контрактов по итогам конкурентных закупок, проведенных через УУ,  за отчетный квартал;</a:t>
                </a:r>
              </a:p>
              <a:p>
                <a:pPr algn="just"/>
                <a:r>
                  <a:rPr lang="ru-RU" b="1" dirty="0" smtClean="0"/>
                  <a:t>С</a:t>
                </a:r>
                <a:r>
                  <a:rPr lang="ru-RU" b="1" baseline="-25000" dirty="0" smtClean="0"/>
                  <a:t>0</a:t>
                </a:r>
                <a:r>
                  <a:rPr lang="ru-RU" baseline="-25000" dirty="0"/>
                  <a:t> </a:t>
                </a:r>
                <a:r>
                  <a:rPr lang="ru-RU" dirty="0"/>
                  <a:t>– сумма цен контрактов, объявленных с ограничениями у СМП и СОНО по результатам которых был заключен контракт, за отчетный квартал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291" y="3368843"/>
                <a:ext cx="4122821" cy="3112168"/>
              </a:xfrm>
              <a:prstGeom prst="rect">
                <a:avLst/>
              </a:prstGeom>
              <a:blipFill>
                <a:blip r:embed="rId4"/>
                <a:stretch>
                  <a:fillRect l="-1180" r="-1032" b="-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1287218" y="2795842"/>
            <a:ext cx="376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количеству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6857037" y="2795842"/>
            <a:ext cx="376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ценам контрактов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inobzor.ru/uploads/posts/2016-07/org_aauf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8" y="3409350"/>
            <a:ext cx="4420694" cy="34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56" y="414032"/>
            <a:ext cx="9692640" cy="26124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4. </a:t>
            </a:r>
            <a:r>
              <a:rPr lang="ru-RU" sz="4000" dirty="0"/>
              <a:t>Заказчики с наименьшей долей безрезультатных конкурентных закупок от общего количества конкурентных закупок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96BE-9D64-4B0E-BB97-3FDE7325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15" y="31199"/>
            <a:ext cx="1459510" cy="567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14434" y="3753365"/>
                <a:ext cx="4146884" cy="31046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∗100%</m:t>
                    </m:r>
                  </m:oMath>
                </a14:m>
                <a:r>
                  <a:rPr lang="ru-RU" dirty="0"/>
                  <a:t>, </a:t>
                </a:r>
                <a:r>
                  <a:rPr lang="ru-RU" dirty="0" smtClean="0"/>
                  <a:t>где</a:t>
                </a:r>
                <a:r>
                  <a:rPr lang="ru-RU" dirty="0"/>
                  <a:t>  </a:t>
                </a:r>
                <a:endParaRPr lang="ru-RU" dirty="0" smtClean="0"/>
              </a:p>
              <a:p>
                <a:pPr algn="just"/>
                <a:r>
                  <a:rPr lang="en-US" b="1" dirty="0" smtClean="0"/>
                  <a:t>E</a:t>
                </a:r>
                <a:r>
                  <a:rPr lang="ru-RU" b="1" baseline="-25000" dirty="0"/>
                  <a:t>п</a:t>
                </a:r>
                <a:r>
                  <a:rPr lang="ru-RU" baseline="-25000" dirty="0"/>
                  <a:t> </a:t>
                </a:r>
                <a:r>
                  <a:rPr lang="ru-RU" dirty="0"/>
                  <a:t>– количество конкурентных закупок, проведенных через УУ, за отчетный квартал;</a:t>
                </a:r>
              </a:p>
              <a:p>
                <a:pPr algn="just"/>
                <a:r>
                  <a:rPr lang="en-US" b="1" dirty="0" smtClean="0"/>
                  <a:t>E</a:t>
                </a:r>
                <a:r>
                  <a:rPr lang="ru-RU" b="1" baseline="-25000" dirty="0"/>
                  <a:t>0</a:t>
                </a:r>
                <a:r>
                  <a:rPr lang="ru-RU" baseline="-25000" dirty="0"/>
                  <a:t> </a:t>
                </a:r>
                <a:r>
                  <a:rPr lang="ru-RU" dirty="0"/>
                  <a:t>– количество безрезультатных конкурентных закупок, проведенных через УУ, за отчетный квартал 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34" y="3753365"/>
                <a:ext cx="4146884" cy="3104635"/>
              </a:xfrm>
              <a:prstGeom prst="rect">
                <a:avLst/>
              </a:prstGeom>
              <a:blipFill>
                <a:blip r:embed="rId4"/>
                <a:stretch>
                  <a:fillRect l="-1026" r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8E85FA-EFCA-4565-A8DC-3690CCF8FABF}"/>
              </a:ext>
            </a:extLst>
          </p:cNvPr>
          <p:cNvSpPr txBox="1"/>
          <p:nvPr/>
        </p:nvSpPr>
        <p:spPr>
          <a:xfrm>
            <a:off x="4104212" y="3291700"/>
            <a:ext cx="376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количеству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14301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Другая 5">
      <a:dk1>
        <a:srgbClr val="FFFFFF"/>
      </a:dk1>
      <a:lt1>
        <a:srgbClr val="343232"/>
      </a:lt1>
      <a:dk2>
        <a:srgbClr val="696464"/>
      </a:dk2>
      <a:lt2>
        <a:srgbClr val="E9E5DC"/>
      </a:lt2>
      <a:accent1>
        <a:srgbClr val="E57B1B"/>
      </a:accent1>
      <a:accent2>
        <a:srgbClr val="FFC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4897</TotalTime>
  <Words>474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Cambria Math</vt:lpstr>
      <vt:lpstr>Century Schoolbook</vt:lpstr>
      <vt:lpstr>Wingdings 2</vt:lpstr>
      <vt:lpstr>Вид</vt:lpstr>
      <vt:lpstr> Комитет по централизации  Ассоциации РОСТ</vt:lpstr>
      <vt:lpstr>   Индекс эффективности заказчиков  Рязанской области  </vt:lpstr>
      <vt:lpstr>Цель создания индекса</vt:lpstr>
      <vt:lpstr>Презентация PowerPoint</vt:lpstr>
      <vt:lpstr>Показатели</vt:lpstr>
      <vt:lpstr>1. Заказчики с наибольшим количеством закупок, проведенных через ГКУ РО «Центр закупок Рязанской области» (УУ)</vt:lpstr>
      <vt:lpstr>2. Заказчики с наибольшей суммарной НМЦК закупок, проведенных через УУ</vt:lpstr>
      <vt:lpstr>3. Заказчики с наибольшим количеством конкурентных закупок для СМП и СОНО, проведенных через УУ</vt:lpstr>
      <vt:lpstr>4. Заказчики с наименьшей долей безрезультатных конкурентных закупок от общего количества конкурентных закупок</vt:lpstr>
      <vt:lpstr>5. Заказчики с наибольшей долей проведенных через УУ закупок, участие в которых приняли два и более участника</vt:lpstr>
      <vt:lpstr>6. Заказчики с наименьшим количеством закупок с  НМЦК ≤ 10 000 руб., проведенных через УУ</vt:lpstr>
      <vt:lpstr>Формирование индекса</vt:lpstr>
      <vt:lpstr>Портал закупок</vt:lpstr>
      <vt:lpstr>Проект индекса эффективности заказчиков Рязанской области</vt:lpstr>
      <vt:lpstr>Индекс эффективности  определенного заказчика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        РОСТ</dc:title>
  <dc:creator>Ольга Ключенкова</dc:creator>
  <cp:lastModifiedBy>Анна Аношина</cp:lastModifiedBy>
  <cp:revision>39</cp:revision>
  <dcterms:created xsi:type="dcterms:W3CDTF">2020-09-03T12:13:23Z</dcterms:created>
  <dcterms:modified xsi:type="dcterms:W3CDTF">2021-11-19T06:26:17Z</dcterms:modified>
</cp:coreProperties>
</file>