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зайнер 1" initials="Д1" lastIdx="1" clrIdx="0">
    <p:extLst>
      <p:ext uri="{19B8F6BF-5375-455C-9EA6-DF929625EA0E}">
        <p15:presenceInfo xmlns:p15="http://schemas.microsoft.com/office/powerpoint/2012/main" userId="Дизайнер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BB1"/>
    <a:srgbClr val="15B497"/>
    <a:srgbClr val="15867D"/>
    <a:srgbClr val="136268"/>
    <a:srgbClr val="22445D"/>
    <a:srgbClr val="166269"/>
    <a:srgbClr val="24465E"/>
    <a:srgbClr val="163E54"/>
    <a:srgbClr val="1ABB9B"/>
    <a:srgbClr val="1AB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EB27A-3D49-4281-A1A5-71713C62E2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DE87A-3A8D-4AC0-B178-E6290325AC5E}">
      <dgm:prSet custT="1"/>
      <dgm:spPr/>
      <dgm:t>
        <a:bodyPr/>
        <a:lstStyle/>
        <a:p>
          <a:pPr rtl="0"/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в отраслевой орган исполнительной власти Приморского края</a:t>
          </a:r>
        </a:p>
      </dgm:t>
    </dgm:pt>
    <dgm:pt modelId="{DCFC5337-001F-4399-872D-9057642C2BC5}" type="parTrans" cxnId="{0B6ABD7A-35D2-4AC6-A455-F8E72F44A4D1}">
      <dgm:prSet/>
      <dgm:spPr/>
      <dgm:t>
        <a:bodyPr/>
        <a:lstStyle/>
        <a:p>
          <a:endParaRPr lang="ru-RU" sz="2800" b="1">
            <a:solidFill>
              <a:schemeClr val="accent1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98D15AD7-898E-4675-B915-F8DFC0B0F313}" type="sibTrans" cxnId="{0B6ABD7A-35D2-4AC6-A455-F8E72F44A4D1}">
      <dgm:prSet/>
      <dgm:spPr/>
      <dgm:t>
        <a:bodyPr/>
        <a:lstStyle/>
        <a:p>
          <a:endParaRPr lang="ru-RU" sz="2800" b="1">
            <a:solidFill>
              <a:schemeClr val="accent1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185B9DED-4819-4BCA-AB81-45ED12D93B1D}">
      <dgm:prSet custT="1"/>
      <dgm:spPr/>
      <dgm:t>
        <a:bodyPr/>
        <a:lstStyle/>
        <a:p>
          <a:pPr rtl="0"/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в министерство архитектуры и развития территорий Приморского края</a:t>
          </a:r>
        </a:p>
      </dgm:t>
    </dgm:pt>
    <dgm:pt modelId="{2F0D416E-9206-481C-99AE-8D9ECD1AFB4A}" type="parTrans" cxnId="{A1F44326-4E81-4621-B333-F983CD4F7D3B}">
      <dgm:prSet/>
      <dgm:spPr/>
      <dgm:t>
        <a:bodyPr/>
        <a:lstStyle/>
        <a:p>
          <a:endParaRPr lang="ru-RU" sz="2800" b="1">
            <a:solidFill>
              <a:schemeClr val="accent1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C459F943-4E07-478A-845D-F5352DF5F9E2}" type="sibTrans" cxnId="{A1F44326-4E81-4621-B333-F983CD4F7D3B}">
      <dgm:prSet/>
      <dgm:spPr/>
      <dgm:t>
        <a:bodyPr/>
        <a:lstStyle/>
        <a:p>
          <a:endParaRPr lang="ru-RU" sz="2800" b="1">
            <a:solidFill>
              <a:schemeClr val="accent1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81297DC0-A957-4C1D-A6E6-B1F0BCBF3E5D}">
      <dgm:prSet custT="1"/>
      <dgm:spPr/>
      <dgm:t>
        <a:bodyPr/>
        <a:lstStyle/>
        <a:p>
          <a:pPr rtl="0"/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в министерство строительства Приморского края и КГАУ «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Примгосэкспертиза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»</a:t>
          </a:r>
        </a:p>
      </dgm:t>
    </dgm:pt>
    <dgm:pt modelId="{2C081A36-7584-4958-B928-FDB374D2E2C2}" type="parTrans" cxnId="{85CD8245-9448-42AB-8798-3285150167BE}">
      <dgm:prSet/>
      <dgm:spPr/>
      <dgm:t>
        <a:bodyPr/>
        <a:lstStyle/>
        <a:p>
          <a:endParaRPr lang="ru-RU" sz="2800" b="1">
            <a:solidFill>
              <a:schemeClr val="accent1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AF9BA8AF-6B8E-400D-BF21-3B5F3BAB044A}" type="sibTrans" cxnId="{85CD8245-9448-42AB-8798-3285150167BE}">
      <dgm:prSet/>
      <dgm:spPr/>
      <dgm:t>
        <a:bodyPr/>
        <a:lstStyle/>
        <a:p>
          <a:endParaRPr lang="ru-RU" sz="2800" b="1">
            <a:solidFill>
              <a:schemeClr val="accent1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EF6D83D9-C860-442D-B763-DDD72005E9E5}" type="pres">
      <dgm:prSet presAssocID="{D6EEB27A-3D49-4281-A1A5-71713C62E25C}" presName="Name0" presStyleCnt="0">
        <dgm:presLayoutVars>
          <dgm:dir/>
        </dgm:presLayoutVars>
      </dgm:prSet>
      <dgm:spPr/>
    </dgm:pt>
    <dgm:pt modelId="{63A4F9A6-8861-4E3F-B6F0-472EAE46DCEF}" type="pres">
      <dgm:prSet presAssocID="{037DE87A-3A8D-4AC0-B178-E6290325AC5E}" presName="noChildren" presStyleCnt="0"/>
      <dgm:spPr/>
    </dgm:pt>
    <dgm:pt modelId="{3A518C30-6D4D-479D-92F8-98124BAC44A3}" type="pres">
      <dgm:prSet presAssocID="{037DE87A-3A8D-4AC0-B178-E6290325AC5E}" presName="gap" presStyleCnt="0"/>
      <dgm:spPr/>
    </dgm:pt>
    <dgm:pt modelId="{CDED82DE-2A6E-49A9-9505-5CA1384AE00C}" type="pres">
      <dgm:prSet presAssocID="{037DE87A-3A8D-4AC0-B178-E6290325AC5E}" presName="medCircle2" presStyleLbl="vennNode1" presStyleIdx="0" presStyleCnt="3"/>
      <dgm:spPr/>
    </dgm:pt>
    <dgm:pt modelId="{CED54685-5FBF-4BD0-B131-E296EF94E60E}" type="pres">
      <dgm:prSet presAssocID="{037DE87A-3A8D-4AC0-B178-E6290325AC5E}" presName="txLvlOnly1" presStyleLbl="revTx" presStyleIdx="0" presStyleCnt="3"/>
      <dgm:spPr/>
    </dgm:pt>
    <dgm:pt modelId="{D45AF1C7-1256-45C6-BDE8-926C741A8BDA}" type="pres">
      <dgm:prSet presAssocID="{185B9DED-4819-4BCA-AB81-45ED12D93B1D}" presName="noChildren" presStyleCnt="0"/>
      <dgm:spPr/>
    </dgm:pt>
    <dgm:pt modelId="{DAC4D59C-54AA-4294-99FF-E192A3E388DA}" type="pres">
      <dgm:prSet presAssocID="{185B9DED-4819-4BCA-AB81-45ED12D93B1D}" presName="gap" presStyleCnt="0"/>
      <dgm:spPr/>
    </dgm:pt>
    <dgm:pt modelId="{216F9559-7F2E-4D54-83EC-BB1D2BD871D6}" type="pres">
      <dgm:prSet presAssocID="{185B9DED-4819-4BCA-AB81-45ED12D93B1D}" presName="medCircle2" presStyleLbl="vennNode1" presStyleIdx="1" presStyleCnt="3"/>
      <dgm:spPr/>
    </dgm:pt>
    <dgm:pt modelId="{19EE0266-015E-48CA-8BE5-67A9D66A7B30}" type="pres">
      <dgm:prSet presAssocID="{185B9DED-4819-4BCA-AB81-45ED12D93B1D}" presName="txLvlOnly1" presStyleLbl="revTx" presStyleIdx="1" presStyleCnt="3"/>
      <dgm:spPr/>
    </dgm:pt>
    <dgm:pt modelId="{02E08572-60E3-4548-BABD-5630D7E6C2C4}" type="pres">
      <dgm:prSet presAssocID="{81297DC0-A957-4C1D-A6E6-B1F0BCBF3E5D}" presName="noChildren" presStyleCnt="0"/>
      <dgm:spPr/>
    </dgm:pt>
    <dgm:pt modelId="{A00759F4-22DA-4E9D-A6CC-7FE8BF418001}" type="pres">
      <dgm:prSet presAssocID="{81297DC0-A957-4C1D-A6E6-B1F0BCBF3E5D}" presName="gap" presStyleCnt="0"/>
      <dgm:spPr/>
    </dgm:pt>
    <dgm:pt modelId="{47DE96B2-6C18-45C0-937B-09911E2B1FE2}" type="pres">
      <dgm:prSet presAssocID="{81297DC0-A957-4C1D-A6E6-B1F0BCBF3E5D}" presName="medCircle2" presStyleLbl="vennNode1" presStyleIdx="2" presStyleCnt="3"/>
      <dgm:spPr/>
    </dgm:pt>
    <dgm:pt modelId="{85E33E45-1C3A-4277-94C1-F70FBD97E2B4}" type="pres">
      <dgm:prSet presAssocID="{81297DC0-A957-4C1D-A6E6-B1F0BCBF3E5D}" presName="txLvlOnly1" presStyleLbl="revTx" presStyleIdx="2" presStyleCnt="3"/>
      <dgm:spPr/>
    </dgm:pt>
  </dgm:ptLst>
  <dgm:cxnLst>
    <dgm:cxn modelId="{A1F44326-4E81-4621-B333-F983CD4F7D3B}" srcId="{D6EEB27A-3D49-4281-A1A5-71713C62E25C}" destId="{185B9DED-4819-4BCA-AB81-45ED12D93B1D}" srcOrd="1" destOrd="0" parTransId="{2F0D416E-9206-481C-99AE-8D9ECD1AFB4A}" sibTransId="{C459F943-4E07-478A-845D-F5352DF5F9E2}"/>
    <dgm:cxn modelId="{AF35862D-B3DC-4C93-AEC7-DC189B2AAD49}" type="presOf" srcId="{185B9DED-4819-4BCA-AB81-45ED12D93B1D}" destId="{19EE0266-015E-48CA-8BE5-67A9D66A7B30}" srcOrd="0" destOrd="0" presId="urn:microsoft.com/office/officeart/2008/layout/VerticalCircleList"/>
    <dgm:cxn modelId="{85CD8245-9448-42AB-8798-3285150167BE}" srcId="{D6EEB27A-3D49-4281-A1A5-71713C62E25C}" destId="{81297DC0-A957-4C1D-A6E6-B1F0BCBF3E5D}" srcOrd="2" destOrd="0" parTransId="{2C081A36-7584-4958-B928-FDB374D2E2C2}" sibTransId="{AF9BA8AF-6B8E-400D-BF21-3B5F3BAB044A}"/>
    <dgm:cxn modelId="{0B6ABD7A-35D2-4AC6-A455-F8E72F44A4D1}" srcId="{D6EEB27A-3D49-4281-A1A5-71713C62E25C}" destId="{037DE87A-3A8D-4AC0-B178-E6290325AC5E}" srcOrd="0" destOrd="0" parTransId="{DCFC5337-001F-4399-872D-9057642C2BC5}" sibTransId="{98D15AD7-898E-4675-B915-F8DFC0B0F313}"/>
    <dgm:cxn modelId="{767807A8-478F-4C10-B3F3-1EC9F1F1FC0C}" type="presOf" srcId="{81297DC0-A957-4C1D-A6E6-B1F0BCBF3E5D}" destId="{85E33E45-1C3A-4277-94C1-F70FBD97E2B4}" srcOrd="0" destOrd="0" presId="urn:microsoft.com/office/officeart/2008/layout/VerticalCircleList"/>
    <dgm:cxn modelId="{5365B0D3-F959-4186-8006-371C8EB776D7}" type="presOf" srcId="{037DE87A-3A8D-4AC0-B178-E6290325AC5E}" destId="{CED54685-5FBF-4BD0-B131-E296EF94E60E}" srcOrd="0" destOrd="0" presId="urn:microsoft.com/office/officeart/2008/layout/VerticalCircleList"/>
    <dgm:cxn modelId="{740EF7D6-EA0F-4E26-9B83-20B30B88A06E}" type="presOf" srcId="{D6EEB27A-3D49-4281-A1A5-71713C62E25C}" destId="{EF6D83D9-C860-442D-B763-DDD72005E9E5}" srcOrd="0" destOrd="0" presId="urn:microsoft.com/office/officeart/2008/layout/VerticalCircleList"/>
    <dgm:cxn modelId="{6336C28E-EB7A-428E-9042-ACD5536F0F61}" type="presParOf" srcId="{EF6D83D9-C860-442D-B763-DDD72005E9E5}" destId="{63A4F9A6-8861-4E3F-B6F0-472EAE46DCEF}" srcOrd="0" destOrd="0" presId="urn:microsoft.com/office/officeart/2008/layout/VerticalCircleList"/>
    <dgm:cxn modelId="{BF6C8ADC-9F97-484D-AD6E-C10C32A82CDB}" type="presParOf" srcId="{63A4F9A6-8861-4E3F-B6F0-472EAE46DCEF}" destId="{3A518C30-6D4D-479D-92F8-98124BAC44A3}" srcOrd="0" destOrd="0" presId="urn:microsoft.com/office/officeart/2008/layout/VerticalCircleList"/>
    <dgm:cxn modelId="{B2A158D2-2C47-48F5-A584-B4A24F125699}" type="presParOf" srcId="{63A4F9A6-8861-4E3F-B6F0-472EAE46DCEF}" destId="{CDED82DE-2A6E-49A9-9505-5CA1384AE00C}" srcOrd="1" destOrd="0" presId="urn:microsoft.com/office/officeart/2008/layout/VerticalCircleList"/>
    <dgm:cxn modelId="{6820EE62-F989-4D93-840A-FDC9BD461FA9}" type="presParOf" srcId="{63A4F9A6-8861-4E3F-B6F0-472EAE46DCEF}" destId="{CED54685-5FBF-4BD0-B131-E296EF94E60E}" srcOrd="2" destOrd="0" presId="urn:microsoft.com/office/officeart/2008/layout/VerticalCircleList"/>
    <dgm:cxn modelId="{7DF06C86-389A-4DE5-8868-E7A8983271B2}" type="presParOf" srcId="{EF6D83D9-C860-442D-B763-DDD72005E9E5}" destId="{D45AF1C7-1256-45C6-BDE8-926C741A8BDA}" srcOrd="1" destOrd="0" presId="urn:microsoft.com/office/officeart/2008/layout/VerticalCircleList"/>
    <dgm:cxn modelId="{59C3896E-CB6D-4D3D-BC44-8DCF4A966B37}" type="presParOf" srcId="{D45AF1C7-1256-45C6-BDE8-926C741A8BDA}" destId="{DAC4D59C-54AA-4294-99FF-E192A3E388DA}" srcOrd="0" destOrd="0" presId="urn:microsoft.com/office/officeart/2008/layout/VerticalCircleList"/>
    <dgm:cxn modelId="{22082BFA-BA2A-43FE-AF23-148F11C77814}" type="presParOf" srcId="{D45AF1C7-1256-45C6-BDE8-926C741A8BDA}" destId="{216F9559-7F2E-4D54-83EC-BB1D2BD871D6}" srcOrd="1" destOrd="0" presId="urn:microsoft.com/office/officeart/2008/layout/VerticalCircleList"/>
    <dgm:cxn modelId="{BE7354AB-3300-4D5E-B034-9CDCCDBC620C}" type="presParOf" srcId="{D45AF1C7-1256-45C6-BDE8-926C741A8BDA}" destId="{19EE0266-015E-48CA-8BE5-67A9D66A7B30}" srcOrd="2" destOrd="0" presId="urn:microsoft.com/office/officeart/2008/layout/VerticalCircleList"/>
    <dgm:cxn modelId="{07E279B1-0B86-4B6A-B29B-14911E64FF7B}" type="presParOf" srcId="{EF6D83D9-C860-442D-B763-DDD72005E9E5}" destId="{02E08572-60E3-4548-BABD-5630D7E6C2C4}" srcOrd="2" destOrd="0" presId="urn:microsoft.com/office/officeart/2008/layout/VerticalCircleList"/>
    <dgm:cxn modelId="{76A673B5-01DE-4C6B-984A-19DA004523FF}" type="presParOf" srcId="{02E08572-60E3-4548-BABD-5630D7E6C2C4}" destId="{A00759F4-22DA-4E9D-A6CC-7FE8BF418001}" srcOrd="0" destOrd="0" presId="urn:microsoft.com/office/officeart/2008/layout/VerticalCircleList"/>
    <dgm:cxn modelId="{010FFC0E-672A-4D0A-93D6-50A2E5D91FAE}" type="presParOf" srcId="{02E08572-60E3-4548-BABD-5630D7E6C2C4}" destId="{47DE96B2-6C18-45C0-937B-09911E2B1FE2}" srcOrd="1" destOrd="0" presId="urn:microsoft.com/office/officeart/2008/layout/VerticalCircleList"/>
    <dgm:cxn modelId="{DE4CEBE9-5EFF-4059-9513-FD3EDBA97AC1}" type="presParOf" srcId="{02E08572-60E3-4548-BABD-5630D7E6C2C4}" destId="{85E33E45-1C3A-4277-94C1-F70FBD97E2B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68FC0-9B65-42B6-AE02-51282CE595C3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6CD3FC1-343F-4231-95A2-C63C452C03DB}">
      <dgm:prSet/>
      <dgm:spPr/>
      <dgm:t>
        <a:bodyPr/>
        <a:lstStyle/>
        <a:p>
          <a:pPr rtl="0"/>
          <a:r>
            <a:rPr lang="ru-RU" b="1" dirty="0">
              <a:solidFill>
                <a:schemeClr val="bg2">
                  <a:lumMod val="10000"/>
                </a:schemeClr>
              </a:solidFill>
            </a:rPr>
            <a:t>3. Установлены предельные сроки для заключения и исполнения контрактов: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99C6A8E-C1F0-48E0-A06E-A00B8C5D2DA1}" type="parTrans" cxnId="{2F0A2015-DA06-4135-ACF6-4330C85A3812}">
      <dgm:prSet/>
      <dgm:spPr/>
      <dgm:t>
        <a:bodyPr/>
        <a:lstStyle/>
        <a:p>
          <a:endParaRPr lang="ru-RU"/>
        </a:p>
      </dgm:t>
    </dgm:pt>
    <dgm:pt modelId="{167A1037-2548-406D-A8CD-8FD477D80193}" type="sibTrans" cxnId="{2F0A2015-DA06-4135-ACF6-4330C85A3812}">
      <dgm:prSet/>
      <dgm:spPr/>
      <dgm:t>
        <a:bodyPr/>
        <a:lstStyle/>
        <a:p>
          <a:endParaRPr lang="ru-RU"/>
        </a:p>
      </dgm:t>
    </dgm:pt>
    <dgm:pt modelId="{1FDA0084-23C4-4349-84C3-393981156EF4}">
      <dgm:prSet/>
      <dgm:spPr/>
      <dgm:t>
        <a:bodyPr/>
        <a:lstStyle/>
        <a:p>
          <a:pPr rtl="0"/>
          <a:endParaRPr lang="ru-RU" dirty="0"/>
        </a:p>
      </dgm:t>
    </dgm:pt>
    <dgm:pt modelId="{7ABF29D9-4956-4591-8B54-5695676C74BD}" type="parTrans" cxnId="{CB8D6103-44DD-4147-AABD-F9810B52894C}">
      <dgm:prSet/>
      <dgm:spPr/>
      <dgm:t>
        <a:bodyPr/>
        <a:lstStyle/>
        <a:p>
          <a:endParaRPr lang="ru-RU"/>
        </a:p>
      </dgm:t>
    </dgm:pt>
    <dgm:pt modelId="{182ADF96-C736-4773-B9BF-A975368708C2}" type="sibTrans" cxnId="{CB8D6103-44DD-4147-AABD-F9810B52894C}">
      <dgm:prSet/>
      <dgm:spPr/>
      <dgm:t>
        <a:bodyPr/>
        <a:lstStyle/>
        <a:p>
          <a:endParaRPr lang="ru-RU"/>
        </a:p>
      </dgm:t>
    </dgm:pt>
    <dgm:pt modelId="{D11F5C9F-12C3-4989-B74A-EED1C225D85B}">
      <dgm:prSet/>
      <dgm:spPr/>
      <dgm:t>
        <a:bodyPr/>
        <a:lstStyle/>
        <a:p>
          <a:pPr rtl="0"/>
          <a:r>
            <a:rPr lang="ru-RU" b="1" dirty="0"/>
            <a:t>конечные сроки выполнения работ: </a:t>
          </a:r>
          <a:endParaRPr lang="ru-RU" dirty="0"/>
        </a:p>
      </dgm:t>
    </dgm:pt>
    <dgm:pt modelId="{CE7E6CFE-D0B4-4921-81C9-D74FA196CCD5}" type="parTrans" cxnId="{1560EC73-4A0F-4EFB-A692-03658F542396}">
      <dgm:prSet/>
      <dgm:spPr/>
      <dgm:t>
        <a:bodyPr/>
        <a:lstStyle/>
        <a:p>
          <a:endParaRPr lang="ru-RU"/>
        </a:p>
      </dgm:t>
    </dgm:pt>
    <dgm:pt modelId="{0C2AE90A-3AA8-4411-A999-BB9B4CBD1B66}" type="sibTrans" cxnId="{1560EC73-4A0F-4EFB-A692-03658F542396}">
      <dgm:prSet/>
      <dgm:spPr/>
      <dgm:t>
        <a:bodyPr/>
        <a:lstStyle/>
        <a:p>
          <a:endParaRPr lang="ru-RU"/>
        </a:p>
      </dgm:t>
    </dgm:pt>
    <dgm:pt modelId="{B9DD485B-ED18-466E-B8C7-8D5065A7A9DD}">
      <dgm:prSet/>
      <dgm:spPr/>
      <dgm:t>
        <a:bodyPr/>
        <a:lstStyle/>
        <a:p>
          <a:pPr rtl="0"/>
          <a:r>
            <a:rPr lang="ru-RU" dirty="0"/>
            <a:t>– </a:t>
          </a:r>
          <a:r>
            <a:rPr lang="ru-RU" b="1" dirty="0"/>
            <a:t>до 30 августа текущего года</a:t>
          </a:r>
          <a:r>
            <a:rPr lang="ru-RU" dirty="0"/>
            <a:t> работы по благоустройству территорий и устройству спортивных площадок; </a:t>
          </a:r>
        </a:p>
      </dgm:t>
    </dgm:pt>
    <dgm:pt modelId="{EF93E2C9-4634-4907-8568-2E762FF053BA}" type="parTrans" cxnId="{4116459A-6C4D-4D72-B656-E501166574E3}">
      <dgm:prSet/>
      <dgm:spPr/>
      <dgm:t>
        <a:bodyPr/>
        <a:lstStyle/>
        <a:p>
          <a:endParaRPr lang="ru-RU"/>
        </a:p>
      </dgm:t>
    </dgm:pt>
    <dgm:pt modelId="{4C3D8E20-8B23-45BC-8142-0E6ACE2AFE19}" type="sibTrans" cxnId="{4116459A-6C4D-4D72-B656-E501166574E3}">
      <dgm:prSet/>
      <dgm:spPr/>
      <dgm:t>
        <a:bodyPr/>
        <a:lstStyle/>
        <a:p>
          <a:endParaRPr lang="ru-RU"/>
        </a:p>
      </dgm:t>
    </dgm:pt>
    <dgm:pt modelId="{D11A9438-4C71-41AD-92DE-925FE84E6019}">
      <dgm:prSet/>
      <dgm:spPr/>
      <dgm:t>
        <a:bodyPr/>
        <a:lstStyle/>
        <a:p>
          <a:pPr rtl="0"/>
          <a:r>
            <a:rPr lang="ru-RU" dirty="0"/>
            <a:t>– </a:t>
          </a:r>
          <a:r>
            <a:rPr lang="ru-RU" b="1" dirty="0"/>
            <a:t>до 15 августа</a:t>
          </a:r>
          <a:r>
            <a:rPr lang="ru-RU" dirty="0"/>
            <a:t> – работы по капитальному ремонту зданий образовательных учреждений; </a:t>
          </a:r>
        </a:p>
      </dgm:t>
    </dgm:pt>
    <dgm:pt modelId="{F6006E75-D474-4CC2-9928-2E944C5FE7FC}" type="parTrans" cxnId="{755DF4BE-D7A7-48E4-AC1D-ED05D9CCDA8B}">
      <dgm:prSet/>
      <dgm:spPr/>
      <dgm:t>
        <a:bodyPr/>
        <a:lstStyle/>
        <a:p>
          <a:endParaRPr lang="ru-RU"/>
        </a:p>
      </dgm:t>
    </dgm:pt>
    <dgm:pt modelId="{3B0CD8B6-6706-4853-A732-7DE78F647441}" type="sibTrans" cxnId="{755DF4BE-D7A7-48E4-AC1D-ED05D9CCDA8B}">
      <dgm:prSet/>
      <dgm:spPr/>
      <dgm:t>
        <a:bodyPr/>
        <a:lstStyle/>
        <a:p>
          <a:endParaRPr lang="ru-RU"/>
        </a:p>
      </dgm:t>
    </dgm:pt>
    <dgm:pt modelId="{951DD9E2-6483-46BE-B6EE-93DD004DE7E1}">
      <dgm:prSet/>
      <dgm:spPr/>
      <dgm:t>
        <a:bodyPr/>
        <a:lstStyle/>
        <a:p>
          <a:pPr rtl="0"/>
          <a:r>
            <a:rPr lang="ru-RU" dirty="0"/>
            <a:t>– </a:t>
          </a:r>
          <a:r>
            <a:rPr lang="ru-RU" b="1" dirty="0"/>
            <a:t>до 15 ноября 2021</a:t>
          </a:r>
          <a:r>
            <a:rPr lang="ru-RU" dirty="0"/>
            <a:t> года по строительству и ремонту автомобильных дорог; </a:t>
          </a:r>
        </a:p>
      </dgm:t>
    </dgm:pt>
    <dgm:pt modelId="{D2020159-3A4D-42F3-B62A-F46E02B08AC2}" type="parTrans" cxnId="{725A6549-66A0-4E2D-9752-4918425D9892}">
      <dgm:prSet/>
      <dgm:spPr/>
      <dgm:t>
        <a:bodyPr/>
        <a:lstStyle/>
        <a:p>
          <a:endParaRPr lang="ru-RU"/>
        </a:p>
      </dgm:t>
    </dgm:pt>
    <dgm:pt modelId="{D6B81BB3-9E55-4AEC-A259-013B1B4F6ACF}" type="sibTrans" cxnId="{725A6549-66A0-4E2D-9752-4918425D9892}">
      <dgm:prSet/>
      <dgm:spPr/>
      <dgm:t>
        <a:bodyPr/>
        <a:lstStyle/>
        <a:p>
          <a:endParaRPr lang="ru-RU"/>
        </a:p>
      </dgm:t>
    </dgm:pt>
    <dgm:pt modelId="{E956734E-1FA9-4FB6-B605-55B313D734AA}">
      <dgm:prSet/>
      <dgm:spPr/>
      <dgm:t>
        <a:bodyPr/>
        <a:lstStyle/>
        <a:p>
          <a:pPr rtl="0"/>
          <a:r>
            <a:rPr lang="ru-RU" dirty="0"/>
            <a:t>– </a:t>
          </a:r>
          <a:r>
            <a:rPr lang="ru-RU" b="1" dirty="0"/>
            <a:t>до 1 декабря 2021 года</a:t>
          </a:r>
          <a:r>
            <a:rPr lang="ru-RU" dirty="0"/>
            <a:t> по строительству (реконструкции) объектов государственной (муниципальной) собственности.</a:t>
          </a:r>
        </a:p>
      </dgm:t>
    </dgm:pt>
    <dgm:pt modelId="{D061DA9A-B200-44E7-8EF7-379FBC86460E}" type="parTrans" cxnId="{CCD6E7A0-E24B-4846-8800-13700B2803B2}">
      <dgm:prSet/>
      <dgm:spPr/>
      <dgm:t>
        <a:bodyPr/>
        <a:lstStyle/>
        <a:p>
          <a:endParaRPr lang="ru-RU"/>
        </a:p>
      </dgm:t>
    </dgm:pt>
    <dgm:pt modelId="{35964685-F8BA-4D69-911D-C9277EE2267C}" type="sibTrans" cxnId="{CCD6E7A0-E24B-4846-8800-13700B2803B2}">
      <dgm:prSet/>
      <dgm:spPr/>
      <dgm:t>
        <a:bodyPr/>
        <a:lstStyle/>
        <a:p>
          <a:endParaRPr lang="ru-RU"/>
        </a:p>
      </dgm:t>
    </dgm:pt>
    <dgm:pt modelId="{51BF5E63-A63D-4DB7-B7AF-8581F414523E}">
      <dgm:prSet/>
      <dgm:spPr/>
      <dgm:t>
        <a:bodyPr/>
        <a:lstStyle/>
        <a:p>
          <a:pPr rtl="0"/>
          <a:endParaRPr lang="ru-RU" dirty="0"/>
        </a:p>
      </dgm:t>
    </dgm:pt>
    <dgm:pt modelId="{C224B6AC-D978-4658-8068-3B950C2FA6F5}" type="parTrans" cxnId="{48ED035A-6C54-443B-8490-B686D02DAF37}">
      <dgm:prSet/>
      <dgm:spPr/>
      <dgm:t>
        <a:bodyPr/>
        <a:lstStyle/>
        <a:p>
          <a:endParaRPr lang="ru-RU"/>
        </a:p>
      </dgm:t>
    </dgm:pt>
    <dgm:pt modelId="{A74B2149-EEE8-4629-B7F6-A5F68030B480}" type="sibTrans" cxnId="{48ED035A-6C54-443B-8490-B686D02DAF37}">
      <dgm:prSet/>
      <dgm:spPr/>
      <dgm:t>
        <a:bodyPr/>
        <a:lstStyle/>
        <a:p>
          <a:endParaRPr lang="ru-RU"/>
        </a:p>
      </dgm:t>
    </dgm:pt>
    <dgm:pt modelId="{B5A89441-7639-4041-9E72-40934CA3F507}">
      <dgm:prSet/>
      <dgm:spPr/>
      <dgm:t>
        <a:bodyPr/>
        <a:lstStyle/>
        <a:p>
          <a:pPr rtl="0"/>
          <a:r>
            <a:rPr lang="ru-RU" dirty="0"/>
            <a:t>– предельные сроки для заключения контрактов по национальным проектам – </a:t>
          </a:r>
          <a:r>
            <a:rPr lang="ru-RU" b="1" dirty="0"/>
            <a:t>до 15 марта текущего года </a:t>
          </a:r>
          <a:r>
            <a:rPr lang="ru-RU" dirty="0"/>
            <a:t>(контракты на приобретение объектов недвижимого имущества</a:t>
          </a:r>
          <a:r>
            <a:rPr lang="ru-RU" b="1" dirty="0"/>
            <a:t> – до 1 декабря текущего года</a:t>
          </a:r>
          <a:r>
            <a:rPr lang="ru-RU" dirty="0"/>
            <a:t>)</a:t>
          </a:r>
          <a:r>
            <a:rPr lang="en-US" dirty="0"/>
            <a:t>.</a:t>
          </a:r>
          <a:r>
            <a:rPr lang="ru-RU" dirty="0"/>
            <a:t> </a:t>
          </a:r>
        </a:p>
      </dgm:t>
    </dgm:pt>
    <dgm:pt modelId="{83872CFD-1406-4EC5-BEF2-23A9A2A4046A}" type="parTrans" cxnId="{02363BE9-55B5-4CD2-8EEA-FDFAD97B1486}">
      <dgm:prSet/>
      <dgm:spPr/>
      <dgm:t>
        <a:bodyPr/>
        <a:lstStyle/>
        <a:p>
          <a:endParaRPr lang="ru-RU"/>
        </a:p>
      </dgm:t>
    </dgm:pt>
    <dgm:pt modelId="{FD72D7AF-1F85-4468-84B9-3EE8626D5BBE}" type="sibTrans" cxnId="{02363BE9-55B5-4CD2-8EEA-FDFAD97B1486}">
      <dgm:prSet/>
      <dgm:spPr/>
      <dgm:t>
        <a:bodyPr/>
        <a:lstStyle/>
        <a:p>
          <a:endParaRPr lang="ru-RU"/>
        </a:p>
      </dgm:t>
    </dgm:pt>
    <dgm:pt modelId="{F7C323C6-96FF-48CE-8379-5E63FFF71DEC}">
      <dgm:prSet/>
      <dgm:spPr/>
      <dgm:t>
        <a:bodyPr/>
        <a:lstStyle/>
        <a:p>
          <a:pPr rtl="0"/>
          <a:endParaRPr lang="ru-RU" dirty="0"/>
        </a:p>
      </dgm:t>
    </dgm:pt>
    <dgm:pt modelId="{303B6D80-589D-44C1-BC59-BBAD66A237E2}" type="parTrans" cxnId="{69BC6885-F3CC-4F89-841D-AE6D9AC89F56}">
      <dgm:prSet/>
      <dgm:spPr/>
    </dgm:pt>
    <dgm:pt modelId="{9D904033-71AC-45D1-AB17-87286BDEEA44}" type="sibTrans" cxnId="{69BC6885-F3CC-4F89-841D-AE6D9AC89F56}">
      <dgm:prSet/>
      <dgm:spPr/>
    </dgm:pt>
    <dgm:pt modelId="{1F302EBE-F795-468F-B17B-607AF640553F}" type="pres">
      <dgm:prSet presAssocID="{19668FC0-9B65-42B6-AE02-51282CE595C3}" presName="linear" presStyleCnt="0">
        <dgm:presLayoutVars>
          <dgm:animLvl val="lvl"/>
          <dgm:resizeHandles val="exact"/>
        </dgm:presLayoutVars>
      </dgm:prSet>
      <dgm:spPr/>
    </dgm:pt>
    <dgm:pt modelId="{739E5F7B-89D9-423F-A3DE-EA4E47DC6646}" type="pres">
      <dgm:prSet presAssocID="{16CD3FC1-343F-4231-95A2-C63C452C03D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DF47AD2-BCAD-4A2F-9CC9-8C16BF405A30}" type="pres">
      <dgm:prSet presAssocID="{16CD3FC1-343F-4231-95A2-C63C452C03DB}" presName="childText" presStyleLbl="revTx" presStyleIdx="0" presStyleCnt="1">
        <dgm:presLayoutVars>
          <dgm:bulletEnabled val="1"/>
        </dgm:presLayoutVars>
      </dgm:prSet>
      <dgm:spPr/>
    </dgm:pt>
    <dgm:pt modelId="{FC671770-9CA4-443C-BE3A-0EE6EF478EE9}" type="pres">
      <dgm:prSet presAssocID="{B9DD485B-ED18-466E-B8C7-8D5065A7A9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9DFCC53-A95F-4D4F-85EC-A477954352AC}" type="pres">
      <dgm:prSet presAssocID="{4C3D8E20-8B23-45BC-8142-0E6ACE2AFE19}" presName="spacer" presStyleCnt="0"/>
      <dgm:spPr/>
    </dgm:pt>
    <dgm:pt modelId="{7D8F1526-2FCA-408F-A2B4-7EAA6A11F5E0}" type="pres">
      <dgm:prSet presAssocID="{D11A9438-4C71-41AD-92DE-925FE84E601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A8C6B77-BEBC-45C5-9528-D380D8A411E4}" type="pres">
      <dgm:prSet presAssocID="{3B0CD8B6-6706-4853-A732-7DE78F647441}" presName="spacer" presStyleCnt="0"/>
      <dgm:spPr/>
    </dgm:pt>
    <dgm:pt modelId="{0D349A65-B9AA-49EB-8C95-5383028D27DF}" type="pres">
      <dgm:prSet presAssocID="{951DD9E2-6483-46BE-B6EE-93DD004DE7E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1A508F0-F8A9-498A-8FB1-2A5391F20783}" type="pres">
      <dgm:prSet presAssocID="{D6B81BB3-9E55-4AEC-A259-013B1B4F6ACF}" presName="spacer" presStyleCnt="0"/>
      <dgm:spPr/>
    </dgm:pt>
    <dgm:pt modelId="{B8DC9458-B707-4C6D-BEC9-6771AC6D1FD3}" type="pres">
      <dgm:prSet presAssocID="{E956734E-1FA9-4FB6-B605-55B313D734A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0921C8A-E496-4DC1-93DA-6EE6FB001243}" type="pres">
      <dgm:prSet presAssocID="{35964685-F8BA-4D69-911D-C9277EE2267C}" presName="spacer" presStyleCnt="0"/>
      <dgm:spPr/>
    </dgm:pt>
    <dgm:pt modelId="{8BF084C1-DDB6-482C-A31C-B3F2E2F6B80C}" type="pres">
      <dgm:prSet presAssocID="{B5A89441-7639-4041-9E72-40934CA3F507}" presName="parentText" presStyleLbl="node1" presStyleIdx="5" presStyleCnt="6" custLinFactY="-519903" custLinFactNeighborX="-77" custLinFactNeighborY="-600000">
        <dgm:presLayoutVars>
          <dgm:chMax val="0"/>
          <dgm:bulletEnabled val="1"/>
        </dgm:presLayoutVars>
      </dgm:prSet>
      <dgm:spPr/>
    </dgm:pt>
  </dgm:ptLst>
  <dgm:cxnLst>
    <dgm:cxn modelId="{CB8D6103-44DD-4147-AABD-F9810B52894C}" srcId="{16CD3FC1-343F-4231-95A2-C63C452C03DB}" destId="{1FDA0084-23C4-4349-84C3-393981156EF4}" srcOrd="0" destOrd="0" parTransId="{7ABF29D9-4956-4591-8B54-5695676C74BD}" sibTransId="{182ADF96-C736-4773-B9BF-A975368708C2}"/>
    <dgm:cxn modelId="{F8926514-2CD3-419B-A261-EB48E097C49E}" type="presOf" srcId="{E956734E-1FA9-4FB6-B605-55B313D734AA}" destId="{B8DC9458-B707-4C6D-BEC9-6771AC6D1FD3}" srcOrd="0" destOrd="0" presId="urn:microsoft.com/office/officeart/2005/8/layout/vList2"/>
    <dgm:cxn modelId="{2F0A2015-DA06-4135-ACF6-4330C85A3812}" srcId="{19668FC0-9B65-42B6-AE02-51282CE595C3}" destId="{16CD3FC1-343F-4231-95A2-C63C452C03DB}" srcOrd="0" destOrd="0" parTransId="{F99C6A8E-C1F0-48E0-A06E-A00B8C5D2DA1}" sibTransId="{167A1037-2548-406D-A8CD-8FD477D80193}"/>
    <dgm:cxn modelId="{3F862963-BB2B-4527-9E73-2EEE3CF72E04}" type="presOf" srcId="{951DD9E2-6483-46BE-B6EE-93DD004DE7E1}" destId="{0D349A65-B9AA-49EB-8C95-5383028D27DF}" srcOrd="0" destOrd="0" presId="urn:microsoft.com/office/officeart/2005/8/layout/vList2"/>
    <dgm:cxn modelId="{315F0A65-23F4-4E93-A974-ADB32B074935}" type="presOf" srcId="{B9DD485B-ED18-466E-B8C7-8D5065A7A9DD}" destId="{FC671770-9CA4-443C-BE3A-0EE6EF478EE9}" srcOrd="0" destOrd="0" presId="urn:microsoft.com/office/officeart/2005/8/layout/vList2"/>
    <dgm:cxn modelId="{F152E646-7254-4693-9F93-E71F7C8FB829}" type="presOf" srcId="{D11F5C9F-12C3-4989-B74A-EED1C225D85B}" destId="{7DF47AD2-BCAD-4A2F-9CC9-8C16BF405A30}" srcOrd="0" destOrd="3" presId="urn:microsoft.com/office/officeart/2005/8/layout/vList2"/>
    <dgm:cxn modelId="{725A6549-66A0-4E2D-9752-4918425D9892}" srcId="{19668FC0-9B65-42B6-AE02-51282CE595C3}" destId="{951DD9E2-6483-46BE-B6EE-93DD004DE7E1}" srcOrd="3" destOrd="0" parTransId="{D2020159-3A4D-42F3-B62A-F46E02B08AC2}" sibTransId="{D6B81BB3-9E55-4AEC-A259-013B1B4F6ACF}"/>
    <dgm:cxn modelId="{740F446B-E452-40B3-AFEA-02ED561FA4EA}" type="presOf" srcId="{D11A9438-4C71-41AD-92DE-925FE84E6019}" destId="{7D8F1526-2FCA-408F-A2B4-7EAA6A11F5E0}" srcOrd="0" destOrd="0" presId="urn:microsoft.com/office/officeart/2005/8/layout/vList2"/>
    <dgm:cxn modelId="{AF7DA950-6CBD-4788-A9FB-9985D94DCDB1}" type="presOf" srcId="{F7C323C6-96FF-48CE-8379-5E63FFF71DEC}" destId="{7DF47AD2-BCAD-4A2F-9CC9-8C16BF405A30}" srcOrd="0" destOrd="2" presId="urn:microsoft.com/office/officeart/2005/8/layout/vList2"/>
    <dgm:cxn modelId="{1560EC73-4A0F-4EFB-A692-03658F542396}" srcId="{16CD3FC1-343F-4231-95A2-C63C452C03DB}" destId="{D11F5C9F-12C3-4989-B74A-EED1C225D85B}" srcOrd="3" destOrd="0" parTransId="{CE7E6CFE-D0B4-4921-81C9-D74FA196CCD5}" sibTransId="{0C2AE90A-3AA8-4411-A999-BB9B4CBD1B66}"/>
    <dgm:cxn modelId="{4FFC7E55-C67F-488C-B4A4-6F335A14E22E}" type="presOf" srcId="{19668FC0-9B65-42B6-AE02-51282CE595C3}" destId="{1F302EBE-F795-468F-B17B-607AF640553F}" srcOrd="0" destOrd="0" presId="urn:microsoft.com/office/officeart/2005/8/layout/vList2"/>
    <dgm:cxn modelId="{48ED035A-6C54-443B-8490-B686D02DAF37}" srcId="{16CD3FC1-343F-4231-95A2-C63C452C03DB}" destId="{51BF5E63-A63D-4DB7-B7AF-8581F414523E}" srcOrd="1" destOrd="0" parTransId="{C224B6AC-D978-4658-8068-3B950C2FA6F5}" sibTransId="{A74B2149-EEE8-4629-B7F6-A5F68030B480}"/>
    <dgm:cxn modelId="{C9E78A7F-83DB-4B6D-9573-752CE0ABFF3E}" type="presOf" srcId="{16CD3FC1-343F-4231-95A2-C63C452C03DB}" destId="{739E5F7B-89D9-423F-A3DE-EA4E47DC6646}" srcOrd="0" destOrd="0" presId="urn:microsoft.com/office/officeart/2005/8/layout/vList2"/>
    <dgm:cxn modelId="{69BC6885-F3CC-4F89-841D-AE6D9AC89F56}" srcId="{16CD3FC1-343F-4231-95A2-C63C452C03DB}" destId="{F7C323C6-96FF-48CE-8379-5E63FFF71DEC}" srcOrd="2" destOrd="0" parTransId="{303B6D80-589D-44C1-BC59-BBAD66A237E2}" sibTransId="{9D904033-71AC-45D1-AB17-87286BDEEA44}"/>
    <dgm:cxn modelId="{4116459A-6C4D-4D72-B656-E501166574E3}" srcId="{19668FC0-9B65-42B6-AE02-51282CE595C3}" destId="{B9DD485B-ED18-466E-B8C7-8D5065A7A9DD}" srcOrd="1" destOrd="0" parTransId="{EF93E2C9-4634-4907-8568-2E762FF053BA}" sibTransId="{4C3D8E20-8B23-45BC-8142-0E6ACE2AFE19}"/>
    <dgm:cxn modelId="{A9D12C9D-BA39-4203-BEF4-8574A8358685}" type="presOf" srcId="{B5A89441-7639-4041-9E72-40934CA3F507}" destId="{8BF084C1-DDB6-482C-A31C-B3F2E2F6B80C}" srcOrd="0" destOrd="0" presId="urn:microsoft.com/office/officeart/2005/8/layout/vList2"/>
    <dgm:cxn modelId="{CCD6E7A0-E24B-4846-8800-13700B2803B2}" srcId="{19668FC0-9B65-42B6-AE02-51282CE595C3}" destId="{E956734E-1FA9-4FB6-B605-55B313D734AA}" srcOrd="4" destOrd="0" parTransId="{D061DA9A-B200-44E7-8EF7-379FBC86460E}" sibTransId="{35964685-F8BA-4D69-911D-C9277EE2267C}"/>
    <dgm:cxn modelId="{EBDD43A9-FFEF-43AD-8A7D-CCE7CF0F41E6}" type="presOf" srcId="{1FDA0084-23C4-4349-84C3-393981156EF4}" destId="{7DF47AD2-BCAD-4A2F-9CC9-8C16BF405A30}" srcOrd="0" destOrd="0" presId="urn:microsoft.com/office/officeart/2005/8/layout/vList2"/>
    <dgm:cxn modelId="{71B560BB-8C07-4815-86AD-F6EEF61D3969}" type="presOf" srcId="{51BF5E63-A63D-4DB7-B7AF-8581F414523E}" destId="{7DF47AD2-BCAD-4A2F-9CC9-8C16BF405A30}" srcOrd="0" destOrd="1" presId="urn:microsoft.com/office/officeart/2005/8/layout/vList2"/>
    <dgm:cxn modelId="{755DF4BE-D7A7-48E4-AC1D-ED05D9CCDA8B}" srcId="{19668FC0-9B65-42B6-AE02-51282CE595C3}" destId="{D11A9438-4C71-41AD-92DE-925FE84E6019}" srcOrd="2" destOrd="0" parTransId="{F6006E75-D474-4CC2-9928-2E944C5FE7FC}" sibTransId="{3B0CD8B6-6706-4853-A732-7DE78F647441}"/>
    <dgm:cxn modelId="{02363BE9-55B5-4CD2-8EEA-FDFAD97B1486}" srcId="{19668FC0-9B65-42B6-AE02-51282CE595C3}" destId="{B5A89441-7639-4041-9E72-40934CA3F507}" srcOrd="5" destOrd="0" parTransId="{83872CFD-1406-4EC5-BEF2-23A9A2A4046A}" sibTransId="{FD72D7AF-1F85-4468-84B9-3EE8626D5BBE}"/>
    <dgm:cxn modelId="{624EEF5A-85D5-4234-8FCA-1017F18A6B6D}" type="presParOf" srcId="{1F302EBE-F795-468F-B17B-607AF640553F}" destId="{739E5F7B-89D9-423F-A3DE-EA4E47DC6646}" srcOrd="0" destOrd="0" presId="urn:microsoft.com/office/officeart/2005/8/layout/vList2"/>
    <dgm:cxn modelId="{784C552D-4843-4486-91BF-B2B4A038236D}" type="presParOf" srcId="{1F302EBE-F795-468F-B17B-607AF640553F}" destId="{7DF47AD2-BCAD-4A2F-9CC9-8C16BF405A30}" srcOrd="1" destOrd="0" presId="urn:microsoft.com/office/officeart/2005/8/layout/vList2"/>
    <dgm:cxn modelId="{E43B67FE-49F1-4B2F-8081-B553E317D588}" type="presParOf" srcId="{1F302EBE-F795-468F-B17B-607AF640553F}" destId="{FC671770-9CA4-443C-BE3A-0EE6EF478EE9}" srcOrd="2" destOrd="0" presId="urn:microsoft.com/office/officeart/2005/8/layout/vList2"/>
    <dgm:cxn modelId="{8BB0FBBC-843A-4529-8DC6-9895DBA9B7B1}" type="presParOf" srcId="{1F302EBE-F795-468F-B17B-607AF640553F}" destId="{29DFCC53-A95F-4D4F-85EC-A477954352AC}" srcOrd="3" destOrd="0" presId="urn:microsoft.com/office/officeart/2005/8/layout/vList2"/>
    <dgm:cxn modelId="{ADB1B5AE-E8AB-49C6-BA6B-9FC531E83039}" type="presParOf" srcId="{1F302EBE-F795-468F-B17B-607AF640553F}" destId="{7D8F1526-2FCA-408F-A2B4-7EAA6A11F5E0}" srcOrd="4" destOrd="0" presId="urn:microsoft.com/office/officeart/2005/8/layout/vList2"/>
    <dgm:cxn modelId="{CD80E4E8-E827-4952-BB3E-8FA35314A52B}" type="presParOf" srcId="{1F302EBE-F795-468F-B17B-607AF640553F}" destId="{6A8C6B77-BEBC-45C5-9528-D380D8A411E4}" srcOrd="5" destOrd="0" presId="urn:microsoft.com/office/officeart/2005/8/layout/vList2"/>
    <dgm:cxn modelId="{5AF20468-A512-4CE2-8CFA-76BF8AAE160E}" type="presParOf" srcId="{1F302EBE-F795-468F-B17B-607AF640553F}" destId="{0D349A65-B9AA-49EB-8C95-5383028D27DF}" srcOrd="6" destOrd="0" presId="urn:microsoft.com/office/officeart/2005/8/layout/vList2"/>
    <dgm:cxn modelId="{B0C96877-B1C5-4CEC-BC0D-F1373B670624}" type="presParOf" srcId="{1F302EBE-F795-468F-B17B-607AF640553F}" destId="{81A508F0-F8A9-498A-8FB1-2A5391F20783}" srcOrd="7" destOrd="0" presId="urn:microsoft.com/office/officeart/2005/8/layout/vList2"/>
    <dgm:cxn modelId="{37F68BF7-56BF-46F1-AEA6-2FE8A2A18AD5}" type="presParOf" srcId="{1F302EBE-F795-468F-B17B-607AF640553F}" destId="{B8DC9458-B707-4C6D-BEC9-6771AC6D1FD3}" srcOrd="8" destOrd="0" presId="urn:microsoft.com/office/officeart/2005/8/layout/vList2"/>
    <dgm:cxn modelId="{9921F358-8016-4118-A5B8-3A6A296727D2}" type="presParOf" srcId="{1F302EBE-F795-468F-B17B-607AF640553F}" destId="{F0921C8A-E496-4DC1-93DA-6EE6FB001243}" srcOrd="9" destOrd="0" presId="urn:microsoft.com/office/officeart/2005/8/layout/vList2"/>
    <dgm:cxn modelId="{90ACDE24-8017-40F8-B4B5-957429644A7D}" type="presParOf" srcId="{1F302EBE-F795-468F-B17B-607AF640553F}" destId="{8BF084C1-DDB6-482C-A31C-B3F2E2F6B8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F854F-76A7-4391-97C0-F9AB835437C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C1B62-1C21-4F8A-A066-22819E59587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Технологический перерыв в пиковые месяцы летнего периода и начала сентября</a:t>
          </a:r>
          <a:endParaRPr lang="ru-RU" dirty="0"/>
        </a:p>
      </dgm:t>
    </dgm:pt>
    <dgm:pt modelId="{D4298A1B-6205-4EB8-8EEB-680F7B98E7AC}" type="parTrans" cxnId="{7FE33626-BBBA-4EC2-B267-159E82632D47}">
      <dgm:prSet/>
      <dgm:spPr/>
      <dgm:t>
        <a:bodyPr/>
        <a:lstStyle/>
        <a:p>
          <a:endParaRPr lang="ru-RU"/>
        </a:p>
      </dgm:t>
    </dgm:pt>
    <dgm:pt modelId="{C31BD611-A178-4B3A-A1BE-1486689FC1C6}" type="sibTrans" cxnId="{7FE33626-BBBA-4EC2-B267-159E82632D47}">
      <dgm:prSet/>
      <dgm:spPr/>
      <dgm:t>
        <a:bodyPr/>
        <a:lstStyle/>
        <a:p>
          <a:endParaRPr lang="ru-RU"/>
        </a:p>
      </dgm:t>
    </dgm:pt>
    <dgm:pt modelId="{E06CC03B-3D7F-40D1-86D0-2CF48DD4D929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Соблюдение условия, что проезжая часть на данных участках автомобильных дорог не может быть закрыта для проезда более чем на 50%.</a:t>
          </a:r>
          <a:endParaRPr lang="ru-RU" dirty="0"/>
        </a:p>
      </dgm:t>
    </dgm:pt>
    <dgm:pt modelId="{6E793CBA-7BCD-46F3-85D8-1C559D94680F}" type="parTrans" cxnId="{6A12405E-BC98-46DB-AABC-DB6CC6A22ADF}">
      <dgm:prSet/>
      <dgm:spPr/>
      <dgm:t>
        <a:bodyPr/>
        <a:lstStyle/>
        <a:p>
          <a:endParaRPr lang="ru-RU"/>
        </a:p>
      </dgm:t>
    </dgm:pt>
    <dgm:pt modelId="{D4563F7D-3BCB-435A-B210-843D911168AE}" type="sibTrans" cxnId="{6A12405E-BC98-46DB-AABC-DB6CC6A22ADF}">
      <dgm:prSet/>
      <dgm:spPr/>
      <dgm:t>
        <a:bodyPr/>
        <a:lstStyle/>
        <a:p>
          <a:endParaRPr lang="ru-RU"/>
        </a:p>
      </dgm:t>
    </dgm:pt>
    <dgm:pt modelId="{E3E424BE-889A-4321-AF5F-B3645316166D}" type="pres">
      <dgm:prSet presAssocID="{C36F854F-76A7-4391-97C0-F9AB835437C5}" presName="Name0" presStyleCnt="0">
        <dgm:presLayoutVars>
          <dgm:dir/>
          <dgm:resizeHandles val="exact"/>
        </dgm:presLayoutVars>
      </dgm:prSet>
      <dgm:spPr/>
    </dgm:pt>
    <dgm:pt modelId="{F3B2136C-527C-4871-87AB-FBE0C4672653}" type="pres">
      <dgm:prSet presAssocID="{C29C1B62-1C21-4F8A-A066-22819E59587D}" presName="composite" presStyleCnt="0"/>
      <dgm:spPr/>
    </dgm:pt>
    <dgm:pt modelId="{3FF3A107-F957-4D34-8870-F34B075A0AC9}" type="pres">
      <dgm:prSet presAssocID="{C29C1B62-1C21-4F8A-A066-22819E59587D}" presName="rect1" presStyleLbl="trAlignAcc1" presStyleIdx="0" presStyleCnt="2" custScaleX="89140" custScaleY="40720" custLinFactNeighborX="1382" custLinFactNeighborY="4928">
        <dgm:presLayoutVars>
          <dgm:bulletEnabled val="1"/>
        </dgm:presLayoutVars>
      </dgm:prSet>
      <dgm:spPr/>
    </dgm:pt>
    <dgm:pt modelId="{9BB4C581-705D-411E-B9E9-0002990977BF}" type="pres">
      <dgm:prSet presAssocID="{C29C1B62-1C21-4F8A-A066-22819E59587D}" presName="rect2" presStyleLbl="fgImgPlace1" presStyleIdx="0" presStyleCnt="2" custScaleX="125362" custScaleY="49693" custLinFactNeighborX="-8485" custLinFactNeighborY="56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68339C5-47A8-4CDD-B6A0-2428362CC945}" type="pres">
      <dgm:prSet presAssocID="{C31BD611-A178-4B3A-A1BE-1486689FC1C6}" presName="sibTrans" presStyleCnt="0"/>
      <dgm:spPr/>
    </dgm:pt>
    <dgm:pt modelId="{64385B8A-E47C-4B3E-A2B5-597779FD07C4}" type="pres">
      <dgm:prSet presAssocID="{E06CC03B-3D7F-40D1-86D0-2CF48DD4D929}" presName="composite" presStyleCnt="0"/>
      <dgm:spPr/>
    </dgm:pt>
    <dgm:pt modelId="{7FF62CB8-5F52-45D7-A645-050775AC32F6}" type="pres">
      <dgm:prSet presAssocID="{E06CC03B-3D7F-40D1-86D0-2CF48DD4D929}" presName="rect1" presStyleLbl="trAlignAcc1" presStyleIdx="1" presStyleCnt="2" custScaleX="94595" custScaleY="43600" custLinFactNeighborX="197" custLinFactNeighborY="2616">
        <dgm:presLayoutVars>
          <dgm:bulletEnabled val="1"/>
        </dgm:presLayoutVars>
      </dgm:prSet>
      <dgm:spPr/>
    </dgm:pt>
    <dgm:pt modelId="{F770ECFA-643D-4C94-B5B5-611A61A89A83}" type="pres">
      <dgm:prSet presAssocID="{E06CC03B-3D7F-40D1-86D0-2CF48DD4D929}" presName="rect2" presStyleLbl="fgImgPlace1" presStyleIdx="1" presStyleCnt="2" custScaleX="130152" custScaleY="51855" custLinFactNeighborX="-110" custLinFactNeighborY="-8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7FE33626-BBBA-4EC2-B267-159E82632D47}" srcId="{C36F854F-76A7-4391-97C0-F9AB835437C5}" destId="{C29C1B62-1C21-4F8A-A066-22819E59587D}" srcOrd="0" destOrd="0" parTransId="{D4298A1B-6205-4EB8-8EEB-680F7B98E7AC}" sibTransId="{C31BD611-A178-4B3A-A1BE-1486689FC1C6}"/>
    <dgm:cxn modelId="{6A12405E-BC98-46DB-AABC-DB6CC6A22ADF}" srcId="{C36F854F-76A7-4391-97C0-F9AB835437C5}" destId="{E06CC03B-3D7F-40D1-86D0-2CF48DD4D929}" srcOrd="1" destOrd="0" parTransId="{6E793CBA-7BCD-46F3-85D8-1C559D94680F}" sibTransId="{D4563F7D-3BCB-435A-B210-843D911168AE}"/>
    <dgm:cxn modelId="{3581A181-0275-4E65-8395-111A183227A2}" type="presOf" srcId="{C36F854F-76A7-4391-97C0-F9AB835437C5}" destId="{E3E424BE-889A-4321-AF5F-B3645316166D}" srcOrd="0" destOrd="0" presId="urn:microsoft.com/office/officeart/2008/layout/PictureStrips"/>
    <dgm:cxn modelId="{F4EC0AB0-3EB8-41E4-8071-BC461928D343}" type="presOf" srcId="{E06CC03B-3D7F-40D1-86D0-2CF48DD4D929}" destId="{7FF62CB8-5F52-45D7-A645-050775AC32F6}" srcOrd="0" destOrd="0" presId="urn:microsoft.com/office/officeart/2008/layout/PictureStrips"/>
    <dgm:cxn modelId="{0663F7E3-19E4-4AF5-B0EF-81BDEFB3FA36}" type="presOf" srcId="{C29C1B62-1C21-4F8A-A066-22819E59587D}" destId="{3FF3A107-F957-4D34-8870-F34B075A0AC9}" srcOrd="0" destOrd="0" presId="urn:microsoft.com/office/officeart/2008/layout/PictureStrips"/>
    <dgm:cxn modelId="{DB59C6E2-D936-4D2C-BABD-A9F6B047CAE2}" type="presParOf" srcId="{E3E424BE-889A-4321-AF5F-B3645316166D}" destId="{F3B2136C-527C-4871-87AB-FBE0C4672653}" srcOrd="0" destOrd="0" presId="urn:microsoft.com/office/officeart/2008/layout/PictureStrips"/>
    <dgm:cxn modelId="{4F4A299B-7E0F-491F-AC45-648E9A74D8B1}" type="presParOf" srcId="{F3B2136C-527C-4871-87AB-FBE0C4672653}" destId="{3FF3A107-F957-4D34-8870-F34B075A0AC9}" srcOrd="0" destOrd="0" presId="urn:microsoft.com/office/officeart/2008/layout/PictureStrips"/>
    <dgm:cxn modelId="{14FA35E8-59CC-4045-8E20-BCD182BB6946}" type="presParOf" srcId="{F3B2136C-527C-4871-87AB-FBE0C4672653}" destId="{9BB4C581-705D-411E-B9E9-0002990977BF}" srcOrd="1" destOrd="0" presId="urn:microsoft.com/office/officeart/2008/layout/PictureStrips"/>
    <dgm:cxn modelId="{8465DD89-2885-47E8-8FE6-C185DDEFD1ED}" type="presParOf" srcId="{E3E424BE-889A-4321-AF5F-B3645316166D}" destId="{268339C5-47A8-4CDD-B6A0-2428362CC945}" srcOrd="1" destOrd="0" presId="urn:microsoft.com/office/officeart/2008/layout/PictureStrips"/>
    <dgm:cxn modelId="{F1671281-2BB7-482E-A625-1D5A50C163C8}" type="presParOf" srcId="{E3E424BE-889A-4321-AF5F-B3645316166D}" destId="{64385B8A-E47C-4B3E-A2B5-597779FD07C4}" srcOrd="2" destOrd="0" presId="urn:microsoft.com/office/officeart/2008/layout/PictureStrips"/>
    <dgm:cxn modelId="{F52564AE-A6E7-437A-8688-0FA80D003810}" type="presParOf" srcId="{64385B8A-E47C-4B3E-A2B5-597779FD07C4}" destId="{7FF62CB8-5F52-45D7-A645-050775AC32F6}" srcOrd="0" destOrd="0" presId="urn:microsoft.com/office/officeart/2008/layout/PictureStrips"/>
    <dgm:cxn modelId="{94A1D835-3D44-4745-A02C-A6F1F880F82E}" type="presParOf" srcId="{64385B8A-E47C-4B3E-A2B5-597779FD07C4}" destId="{F770ECFA-643D-4C94-B5B5-611A61A89A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0D6B3B-82C3-4243-81D5-4D9F632C82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A66471-BE77-4D05-B813-5CBEB24CC57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  <dgm:t>
        <a:bodyPr/>
        <a:lstStyle/>
        <a:p>
          <a:pPr algn="l" rtl="0"/>
          <a:r>
            <a:rPr lang="ru-RU" b="1" dirty="0"/>
            <a:t>изменения существенных условий контрактов </a:t>
          </a:r>
          <a:r>
            <a:rPr lang="ru-RU" dirty="0"/>
            <a:t>на строительство (реконструкцию), капитальный ремонт ОКС </a:t>
          </a:r>
          <a:r>
            <a:rPr lang="ru-RU" b="1" dirty="0"/>
            <a:t>направляются на предварительное рассмотрение:</a:t>
          </a:r>
          <a:endParaRPr lang="ru-RU" dirty="0"/>
        </a:p>
      </dgm:t>
    </dgm:pt>
    <dgm:pt modelId="{808F271B-2123-407F-BA7D-D50FFFBC72B2}" type="parTrans" cxnId="{75FC6C90-CC3D-4915-A812-4D83C893D49E}">
      <dgm:prSet/>
      <dgm:spPr/>
      <dgm:t>
        <a:bodyPr/>
        <a:lstStyle/>
        <a:p>
          <a:endParaRPr lang="ru-RU"/>
        </a:p>
      </dgm:t>
    </dgm:pt>
    <dgm:pt modelId="{8B810723-ACD3-45BB-BEC3-CDD4718E94B3}" type="sibTrans" cxnId="{75FC6C90-CC3D-4915-A812-4D83C893D49E}">
      <dgm:prSet/>
      <dgm:spPr/>
      <dgm:t>
        <a:bodyPr/>
        <a:lstStyle/>
        <a:p>
          <a:endParaRPr lang="ru-RU"/>
        </a:p>
      </dgm:t>
    </dgm:pt>
    <dgm:pt modelId="{6EF9F59C-A31D-45B4-85DF-0EEED8DAEAF8}">
      <dgm:prSet/>
      <dgm:spPr/>
      <dgm:t>
        <a:bodyPr/>
        <a:lstStyle/>
        <a:p>
          <a:pPr rtl="0"/>
          <a:r>
            <a:rPr lang="ru-RU" b="1" dirty="0"/>
            <a:t>в отраслевой орган исполнительной власти Приморского края</a:t>
          </a:r>
          <a:endParaRPr lang="ru-RU" dirty="0"/>
        </a:p>
      </dgm:t>
    </dgm:pt>
    <dgm:pt modelId="{B9095925-4714-41F4-B3AE-64566C3FF9E8}" type="parTrans" cxnId="{8EA8BD90-A619-454C-AF8A-F3728CFC0C01}">
      <dgm:prSet/>
      <dgm:spPr/>
      <dgm:t>
        <a:bodyPr/>
        <a:lstStyle/>
        <a:p>
          <a:endParaRPr lang="ru-RU"/>
        </a:p>
      </dgm:t>
    </dgm:pt>
    <dgm:pt modelId="{A5A37DEC-C2A2-4106-8915-41C878C25A19}" type="sibTrans" cxnId="{8EA8BD90-A619-454C-AF8A-F3728CFC0C01}">
      <dgm:prSet/>
      <dgm:spPr/>
      <dgm:t>
        <a:bodyPr/>
        <a:lstStyle/>
        <a:p>
          <a:endParaRPr lang="ru-RU"/>
        </a:p>
      </dgm:t>
    </dgm:pt>
    <dgm:pt modelId="{B23B78AD-8089-410B-8A5F-B491695EBE6B}">
      <dgm:prSet/>
      <dgm:spPr/>
      <dgm:t>
        <a:bodyPr/>
        <a:lstStyle/>
        <a:p>
          <a:pPr rtl="0"/>
          <a:r>
            <a:rPr lang="ru-RU" b="1" dirty="0"/>
            <a:t>в министерство строительства Приморского края</a:t>
          </a:r>
          <a:endParaRPr lang="ru-RU" dirty="0"/>
        </a:p>
      </dgm:t>
    </dgm:pt>
    <dgm:pt modelId="{D452D11D-6A8E-40D1-8BF0-00A3C268F196}" type="parTrans" cxnId="{F783EE11-A60C-4ECA-9CE4-3AC6745F08EF}">
      <dgm:prSet/>
      <dgm:spPr/>
      <dgm:t>
        <a:bodyPr/>
        <a:lstStyle/>
        <a:p>
          <a:endParaRPr lang="ru-RU"/>
        </a:p>
      </dgm:t>
    </dgm:pt>
    <dgm:pt modelId="{397D74C9-9101-4F6F-A4E5-1369E32D68DE}" type="sibTrans" cxnId="{F783EE11-A60C-4ECA-9CE4-3AC6745F08EF}">
      <dgm:prSet/>
      <dgm:spPr/>
      <dgm:t>
        <a:bodyPr/>
        <a:lstStyle/>
        <a:p>
          <a:endParaRPr lang="ru-RU"/>
        </a:p>
      </dgm:t>
    </dgm:pt>
    <dgm:pt modelId="{45F54DFB-FA4D-4DFB-8ACD-F16C8F8A810D}">
      <dgm:prSet/>
      <dgm:spPr/>
      <dgm:t>
        <a:bodyPr/>
        <a:lstStyle/>
        <a:p>
          <a:pPr rtl="0"/>
          <a:r>
            <a:rPr lang="ru-RU" b="1" dirty="0"/>
            <a:t>в министерство закупок Приморского края</a:t>
          </a:r>
          <a:r>
            <a:rPr lang="ru-RU" dirty="0"/>
            <a:t> </a:t>
          </a:r>
        </a:p>
      </dgm:t>
    </dgm:pt>
    <dgm:pt modelId="{3374F088-4641-43CF-ABBA-57A6AF01B8B1}" type="parTrans" cxnId="{04B77E95-1392-48F1-B1BB-5A46DFF2F4F3}">
      <dgm:prSet/>
      <dgm:spPr/>
      <dgm:t>
        <a:bodyPr/>
        <a:lstStyle/>
        <a:p>
          <a:endParaRPr lang="ru-RU"/>
        </a:p>
      </dgm:t>
    </dgm:pt>
    <dgm:pt modelId="{FE9FDE4D-BC8C-4F22-885F-307A4BD33DF7}" type="sibTrans" cxnId="{04B77E95-1392-48F1-B1BB-5A46DFF2F4F3}">
      <dgm:prSet/>
      <dgm:spPr/>
      <dgm:t>
        <a:bodyPr/>
        <a:lstStyle/>
        <a:p>
          <a:endParaRPr lang="ru-RU"/>
        </a:p>
      </dgm:t>
    </dgm:pt>
    <dgm:pt modelId="{2C57B838-2156-4972-8D28-E1772DDA5F6E}" type="pres">
      <dgm:prSet presAssocID="{060D6B3B-82C3-4243-81D5-4D9F632C82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CCD680-EB98-46FE-9253-E6F731352B42}" type="pres">
      <dgm:prSet presAssocID="{8DA66471-BE77-4D05-B813-5CBEB24CC573}" presName="root" presStyleCnt="0"/>
      <dgm:spPr/>
    </dgm:pt>
    <dgm:pt modelId="{00CDDE08-0AFD-4E4B-9E51-7EA15EE99DEA}" type="pres">
      <dgm:prSet presAssocID="{8DA66471-BE77-4D05-B813-5CBEB24CC573}" presName="rootComposite" presStyleCnt="0"/>
      <dgm:spPr/>
    </dgm:pt>
    <dgm:pt modelId="{5C618D76-DB17-4122-B165-0C4DFD9BA55F}" type="pres">
      <dgm:prSet presAssocID="{8DA66471-BE77-4D05-B813-5CBEB24CC573}" presName="rootText" presStyleLbl="node1" presStyleIdx="0" presStyleCnt="1" custScaleX="406015" custScaleY="191002"/>
      <dgm:spPr/>
    </dgm:pt>
    <dgm:pt modelId="{4D519329-7216-47C6-8467-0B238AD1CD77}" type="pres">
      <dgm:prSet presAssocID="{8DA66471-BE77-4D05-B813-5CBEB24CC573}" presName="rootConnector" presStyleLbl="node1" presStyleIdx="0" presStyleCnt="1"/>
      <dgm:spPr/>
    </dgm:pt>
    <dgm:pt modelId="{28F5820B-4046-4604-9E4C-06E4A0F6BE38}" type="pres">
      <dgm:prSet presAssocID="{8DA66471-BE77-4D05-B813-5CBEB24CC573}" presName="childShape" presStyleCnt="0"/>
      <dgm:spPr/>
    </dgm:pt>
    <dgm:pt modelId="{82B02945-7D68-4E4C-A0C9-1D44730851AD}" type="pres">
      <dgm:prSet presAssocID="{B9095925-4714-41F4-B3AE-64566C3FF9E8}" presName="Name13" presStyleLbl="parChTrans1D2" presStyleIdx="0" presStyleCnt="3"/>
      <dgm:spPr/>
    </dgm:pt>
    <dgm:pt modelId="{EF7E256A-67FA-4011-857F-6468D6CE3719}" type="pres">
      <dgm:prSet presAssocID="{6EF9F59C-A31D-45B4-85DF-0EEED8DAEAF8}" presName="childText" presStyleLbl="bgAcc1" presStyleIdx="0" presStyleCnt="3" custScaleX="333884">
        <dgm:presLayoutVars>
          <dgm:bulletEnabled val="1"/>
        </dgm:presLayoutVars>
      </dgm:prSet>
      <dgm:spPr/>
    </dgm:pt>
    <dgm:pt modelId="{AA9BDC7A-E093-480E-98E4-9A10504873D1}" type="pres">
      <dgm:prSet presAssocID="{D452D11D-6A8E-40D1-8BF0-00A3C268F196}" presName="Name13" presStyleLbl="parChTrans1D2" presStyleIdx="1" presStyleCnt="3"/>
      <dgm:spPr/>
    </dgm:pt>
    <dgm:pt modelId="{579BB3BA-81BE-42BD-94C3-828AE44430EB}" type="pres">
      <dgm:prSet presAssocID="{B23B78AD-8089-410B-8A5F-B491695EBE6B}" presName="childText" presStyleLbl="bgAcc1" presStyleIdx="1" presStyleCnt="3" custScaleX="322525">
        <dgm:presLayoutVars>
          <dgm:bulletEnabled val="1"/>
        </dgm:presLayoutVars>
      </dgm:prSet>
      <dgm:spPr/>
    </dgm:pt>
    <dgm:pt modelId="{1051601A-9B6F-4748-8DCE-C5764F869B83}" type="pres">
      <dgm:prSet presAssocID="{3374F088-4641-43CF-ABBA-57A6AF01B8B1}" presName="Name13" presStyleLbl="parChTrans1D2" presStyleIdx="2" presStyleCnt="3"/>
      <dgm:spPr/>
    </dgm:pt>
    <dgm:pt modelId="{FF8B614E-9F45-4617-8FC0-D96631885602}" type="pres">
      <dgm:prSet presAssocID="{45F54DFB-FA4D-4DFB-8ACD-F16C8F8A810D}" presName="childText" presStyleLbl="bgAcc1" presStyleIdx="2" presStyleCnt="3" custScaleX="410609" custLinFactNeighborY="3713">
        <dgm:presLayoutVars>
          <dgm:bulletEnabled val="1"/>
        </dgm:presLayoutVars>
      </dgm:prSet>
      <dgm:spPr/>
    </dgm:pt>
  </dgm:ptLst>
  <dgm:cxnLst>
    <dgm:cxn modelId="{F783EE11-A60C-4ECA-9CE4-3AC6745F08EF}" srcId="{8DA66471-BE77-4D05-B813-5CBEB24CC573}" destId="{B23B78AD-8089-410B-8A5F-B491695EBE6B}" srcOrd="1" destOrd="0" parTransId="{D452D11D-6A8E-40D1-8BF0-00A3C268F196}" sibTransId="{397D74C9-9101-4F6F-A4E5-1369E32D68DE}"/>
    <dgm:cxn modelId="{20CDF217-8403-4B16-8416-270FA2FC6B82}" type="presOf" srcId="{B23B78AD-8089-410B-8A5F-B491695EBE6B}" destId="{579BB3BA-81BE-42BD-94C3-828AE44430EB}" srcOrd="0" destOrd="0" presId="urn:microsoft.com/office/officeart/2005/8/layout/hierarchy3"/>
    <dgm:cxn modelId="{4E91BE63-D0AF-49F9-93BE-FD6B8065F346}" type="presOf" srcId="{B9095925-4714-41F4-B3AE-64566C3FF9E8}" destId="{82B02945-7D68-4E4C-A0C9-1D44730851AD}" srcOrd="0" destOrd="0" presId="urn:microsoft.com/office/officeart/2005/8/layout/hierarchy3"/>
    <dgm:cxn modelId="{A7828166-0A6C-4D40-99B3-37DCAD783590}" type="presOf" srcId="{060D6B3B-82C3-4243-81D5-4D9F632C8268}" destId="{2C57B838-2156-4972-8D28-E1772DDA5F6E}" srcOrd="0" destOrd="0" presId="urn:microsoft.com/office/officeart/2005/8/layout/hierarchy3"/>
    <dgm:cxn modelId="{F1B66047-E3D7-45DB-BFD5-FEC571D1A8B1}" type="presOf" srcId="{45F54DFB-FA4D-4DFB-8ACD-F16C8F8A810D}" destId="{FF8B614E-9F45-4617-8FC0-D96631885602}" srcOrd="0" destOrd="0" presId="urn:microsoft.com/office/officeart/2005/8/layout/hierarchy3"/>
    <dgm:cxn modelId="{BD336272-9E80-471A-B76C-DD419B2C5CAB}" type="presOf" srcId="{3374F088-4641-43CF-ABBA-57A6AF01B8B1}" destId="{1051601A-9B6F-4748-8DCE-C5764F869B83}" srcOrd="0" destOrd="0" presId="urn:microsoft.com/office/officeart/2005/8/layout/hierarchy3"/>
    <dgm:cxn modelId="{73694B79-BECF-4E1B-A02C-9B7486F57E13}" type="presOf" srcId="{D452D11D-6A8E-40D1-8BF0-00A3C268F196}" destId="{AA9BDC7A-E093-480E-98E4-9A10504873D1}" srcOrd="0" destOrd="0" presId="urn:microsoft.com/office/officeart/2005/8/layout/hierarchy3"/>
    <dgm:cxn modelId="{75FC6C90-CC3D-4915-A812-4D83C893D49E}" srcId="{060D6B3B-82C3-4243-81D5-4D9F632C8268}" destId="{8DA66471-BE77-4D05-B813-5CBEB24CC573}" srcOrd="0" destOrd="0" parTransId="{808F271B-2123-407F-BA7D-D50FFFBC72B2}" sibTransId="{8B810723-ACD3-45BB-BEC3-CDD4718E94B3}"/>
    <dgm:cxn modelId="{8EA8BD90-A619-454C-AF8A-F3728CFC0C01}" srcId="{8DA66471-BE77-4D05-B813-5CBEB24CC573}" destId="{6EF9F59C-A31D-45B4-85DF-0EEED8DAEAF8}" srcOrd="0" destOrd="0" parTransId="{B9095925-4714-41F4-B3AE-64566C3FF9E8}" sibTransId="{A5A37DEC-C2A2-4106-8915-41C878C25A19}"/>
    <dgm:cxn modelId="{04B77E95-1392-48F1-B1BB-5A46DFF2F4F3}" srcId="{8DA66471-BE77-4D05-B813-5CBEB24CC573}" destId="{45F54DFB-FA4D-4DFB-8ACD-F16C8F8A810D}" srcOrd="2" destOrd="0" parTransId="{3374F088-4641-43CF-ABBA-57A6AF01B8B1}" sibTransId="{FE9FDE4D-BC8C-4F22-885F-307A4BD33DF7}"/>
    <dgm:cxn modelId="{DF09649F-4A31-4E38-BCA2-53CC32FC8E4A}" type="presOf" srcId="{8DA66471-BE77-4D05-B813-5CBEB24CC573}" destId="{4D519329-7216-47C6-8467-0B238AD1CD77}" srcOrd="1" destOrd="0" presId="urn:microsoft.com/office/officeart/2005/8/layout/hierarchy3"/>
    <dgm:cxn modelId="{28912ACF-3137-4637-BC5B-FE786C8E058F}" type="presOf" srcId="{8DA66471-BE77-4D05-B813-5CBEB24CC573}" destId="{5C618D76-DB17-4122-B165-0C4DFD9BA55F}" srcOrd="0" destOrd="0" presId="urn:microsoft.com/office/officeart/2005/8/layout/hierarchy3"/>
    <dgm:cxn modelId="{8E446FDA-E79D-4E43-A9BB-55DAA628DA9D}" type="presOf" srcId="{6EF9F59C-A31D-45B4-85DF-0EEED8DAEAF8}" destId="{EF7E256A-67FA-4011-857F-6468D6CE3719}" srcOrd="0" destOrd="0" presId="urn:microsoft.com/office/officeart/2005/8/layout/hierarchy3"/>
    <dgm:cxn modelId="{084C7FAB-D34D-4BD3-8380-31389D860FA4}" type="presParOf" srcId="{2C57B838-2156-4972-8D28-E1772DDA5F6E}" destId="{6CCCD680-EB98-46FE-9253-E6F731352B42}" srcOrd="0" destOrd="0" presId="urn:microsoft.com/office/officeart/2005/8/layout/hierarchy3"/>
    <dgm:cxn modelId="{7741F407-AB99-4B22-BAE3-6FDAF8A34E84}" type="presParOf" srcId="{6CCCD680-EB98-46FE-9253-E6F731352B42}" destId="{00CDDE08-0AFD-4E4B-9E51-7EA15EE99DEA}" srcOrd="0" destOrd="0" presId="urn:microsoft.com/office/officeart/2005/8/layout/hierarchy3"/>
    <dgm:cxn modelId="{66BB746C-1CCE-4007-BF29-2EA3F2B3F385}" type="presParOf" srcId="{00CDDE08-0AFD-4E4B-9E51-7EA15EE99DEA}" destId="{5C618D76-DB17-4122-B165-0C4DFD9BA55F}" srcOrd="0" destOrd="0" presId="urn:microsoft.com/office/officeart/2005/8/layout/hierarchy3"/>
    <dgm:cxn modelId="{78A6F5A8-FBF7-4B28-BAB5-ED5FADFD59D0}" type="presParOf" srcId="{00CDDE08-0AFD-4E4B-9E51-7EA15EE99DEA}" destId="{4D519329-7216-47C6-8467-0B238AD1CD77}" srcOrd="1" destOrd="0" presId="urn:microsoft.com/office/officeart/2005/8/layout/hierarchy3"/>
    <dgm:cxn modelId="{9225321F-42D4-4EF7-9D6A-B5D089B65224}" type="presParOf" srcId="{6CCCD680-EB98-46FE-9253-E6F731352B42}" destId="{28F5820B-4046-4604-9E4C-06E4A0F6BE38}" srcOrd="1" destOrd="0" presId="urn:microsoft.com/office/officeart/2005/8/layout/hierarchy3"/>
    <dgm:cxn modelId="{85C42A28-FAF3-4284-B2BC-1B3D3E717D29}" type="presParOf" srcId="{28F5820B-4046-4604-9E4C-06E4A0F6BE38}" destId="{82B02945-7D68-4E4C-A0C9-1D44730851AD}" srcOrd="0" destOrd="0" presId="urn:microsoft.com/office/officeart/2005/8/layout/hierarchy3"/>
    <dgm:cxn modelId="{A545516E-DAFF-4973-98DD-D8FE40E5277A}" type="presParOf" srcId="{28F5820B-4046-4604-9E4C-06E4A0F6BE38}" destId="{EF7E256A-67FA-4011-857F-6468D6CE3719}" srcOrd="1" destOrd="0" presId="urn:microsoft.com/office/officeart/2005/8/layout/hierarchy3"/>
    <dgm:cxn modelId="{9BCFFC6E-F60A-4F10-B2CC-DDC2C3DEAD26}" type="presParOf" srcId="{28F5820B-4046-4604-9E4C-06E4A0F6BE38}" destId="{AA9BDC7A-E093-480E-98E4-9A10504873D1}" srcOrd="2" destOrd="0" presId="urn:microsoft.com/office/officeart/2005/8/layout/hierarchy3"/>
    <dgm:cxn modelId="{324D8B29-CF19-4FF9-96CE-C6E4BA3D5143}" type="presParOf" srcId="{28F5820B-4046-4604-9E4C-06E4A0F6BE38}" destId="{579BB3BA-81BE-42BD-94C3-828AE44430EB}" srcOrd="3" destOrd="0" presId="urn:microsoft.com/office/officeart/2005/8/layout/hierarchy3"/>
    <dgm:cxn modelId="{07BB22BF-6E7F-4DDB-B375-E6033B11CA0D}" type="presParOf" srcId="{28F5820B-4046-4604-9E4C-06E4A0F6BE38}" destId="{1051601A-9B6F-4748-8DCE-C5764F869B83}" srcOrd="4" destOrd="0" presId="urn:microsoft.com/office/officeart/2005/8/layout/hierarchy3"/>
    <dgm:cxn modelId="{D444275B-A625-4620-9465-CC3F8B56F64A}" type="presParOf" srcId="{28F5820B-4046-4604-9E4C-06E4A0F6BE38}" destId="{FF8B614E-9F45-4617-8FC0-D9663188560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82DE-2A6E-49A9-9505-5CA1384AE00C}">
      <dsp:nvSpPr>
        <dsp:cNvPr id="0" name=""/>
        <dsp:cNvSpPr/>
      </dsp:nvSpPr>
      <dsp:spPr>
        <a:xfrm>
          <a:off x="405470" y="1101"/>
          <a:ext cx="1512037" cy="151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D54685-5FBF-4BD0-B131-E296EF94E60E}">
      <dsp:nvSpPr>
        <dsp:cNvPr id="0" name=""/>
        <dsp:cNvSpPr/>
      </dsp:nvSpPr>
      <dsp:spPr>
        <a:xfrm>
          <a:off x="1161489" y="1101"/>
          <a:ext cx="8067274" cy="151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в отраслевой орган исполнительной власти Приморского края</a:t>
          </a:r>
        </a:p>
      </dsp:txBody>
      <dsp:txXfrm>
        <a:off x="1161489" y="1101"/>
        <a:ext cx="8067274" cy="1512037"/>
      </dsp:txXfrm>
    </dsp:sp>
    <dsp:sp modelId="{216F9559-7F2E-4D54-83EC-BB1D2BD871D6}">
      <dsp:nvSpPr>
        <dsp:cNvPr id="0" name=""/>
        <dsp:cNvSpPr/>
      </dsp:nvSpPr>
      <dsp:spPr>
        <a:xfrm>
          <a:off x="405470" y="1513139"/>
          <a:ext cx="1512037" cy="151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EE0266-015E-48CA-8BE5-67A9D66A7B30}">
      <dsp:nvSpPr>
        <dsp:cNvPr id="0" name=""/>
        <dsp:cNvSpPr/>
      </dsp:nvSpPr>
      <dsp:spPr>
        <a:xfrm>
          <a:off x="1161489" y="1513139"/>
          <a:ext cx="8067274" cy="151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в министерство архитектуры и развития территорий Приморского края</a:t>
          </a:r>
        </a:p>
      </dsp:txBody>
      <dsp:txXfrm>
        <a:off x="1161489" y="1513139"/>
        <a:ext cx="8067274" cy="1512037"/>
      </dsp:txXfrm>
    </dsp:sp>
    <dsp:sp modelId="{47DE96B2-6C18-45C0-937B-09911E2B1FE2}">
      <dsp:nvSpPr>
        <dsp:cNvPr id="0" name=""/>
        <dsp:cNvSpPr/>
      </dsp:nvSpPr>
      <dsp:spPr>
        <a:xfrm>
          <a:off x="405470" y="3025176"/>
          <a:ext cx="1512037" cy="151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E33E45-1C3A-4277-94C1-F70FBD97E2B4}">
      <dsp:nvSpPr>
        <dsp:cNvPr id="0" name=""/>
        <dsp:cNvSpPr/>
      </dsp:nvSpPr>
      <dsp:spPr>
        <a:xfrm>
          <a:off x="1161489" y="3025176"/>
          <a:ext cx="8067274" cy="151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в министерство строительства Приморского края и КГАУ «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Примгосэкспертиза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rPr>
            <a:t>»</a:t>
          </a:r>
        </a:p>
      </dsp:txBody>
      <dsp:txXfrm>
        <a:off x="1161489" y="3025176"/>
        <a:ext cx="8067274" cy="1512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E5F7B-89D9-423F-A3DE-EA4E47DC6646}">
      <dsp:nvSpPr>
        <dsp:cNvPr id="0" name=""/>
        <dsp:cNvSpPr/>
      </dsp:nvSpPr>
      <dsp:spPr>
        <a:xfrm>
          <a:off x="0" y="112558"/>
          <a:ext cx="11477625" cy="715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2">
                  <a:lumMod val="10000"/>
                </a:schemeClr>
              </a:solidFill>
            </a:rPr>
            <a:t>3. Установлены предельные сроки для заключения и исполнения контрактов: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906" y="147464"/>
        <a:ext cx="11407813" cy="645240"/>
      </dsp:txXfrm>
    </dsp:sp>
    <dsp:sp modelId="{7DF47AD2-BCAD-4A2F-9CC9-8C16BF405A30}">
      <dsp:nvSpPr>
        <dsp:cNvPr id="0" name=""/>
        <dsp:cNvSpPr/>
      </dsp:nvSpPr>
      <dsp:spPr>
        <a:xfrm>
          <a:off x="0" y="827611"/>
          <a:ext cx="11477625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41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конечные сроки выполнения работ: </a:t>
          </a:r>
          <a:endParaRPr lang="ru-RU" sz="1400" kern="1200" dirty="0"/>
        </a:p>
      </dsp:txBody>
      <dsp:txXfrm>
        <a:off x="0" y="827611"/>
        <a:ext cx="11477625" cy="968760"/>
      </dsp:txXfrm>
    </dsp:sp>
    <dsp:sp modelId="{FC671770-9CA4-443C-BE3A-0EE6EF478EE9}">
      <dsp:nvSpPr>
        <dsp:cNvPr id="0" name=""/>
        <dsp:cNvSpPr/>
      </dsp:nvSpPr>
      <dsp:spPr>
        <a:xfrm>
          <a:off x="0" y="1796371"/>
          <a:ext cx="11477625" cy="715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</a:t>
          </a:r>
          <a:r>
            <a:rPr lang="ru-RU" sz="1800" b="1" kern="1200" dirty="0"/>
            <a:t>до 30 августа текущего года</a:t>
          </a:r>
          <a:r>
            <a:rPr lang="ru-RU" sz="1800" kern="1200" dirty="0"/>
            <a:t> работы по благоустройству территорий и устройству спортивных площадок; </a:t>
          </a:r>
        </a:p>
      </dsp:txBody>
      <dsp:txXfrm>
        <a:off x="34906" y="1831277"/>
        <a:ext cx="11407813" cy="645240"/>
      </dsp:txXfrm>
    </dsp:sp>
    <dsp:sp modelId="{7D8F1526-2FCA-408F-A2B4-7EAA6A11F5E0}">
      <dsp:nvSpPr>
        <dsp:cNvPr id="0" name=""/>
        <dsp:cNvSpPr/>
      </dsp:nvSpPr>
      <dsp:spPr>
        <a:xfrm>
          <a:off x="0" y="2563264"/>
          <a:ext cx="11477625" cy="715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</a:t>
          </a:r>
          <a:r>
            <a:rPr lang="ru-RU" sz="1800" b="1" kern="1200" dirty="0"/>
            <a:t>до 15 августа</a:t>
          </a:r>
          <a:r>
            <a:rPr lang="ru-RU" sz="1800" kern="1200" dirty="0"/>
            <a:t> – работы по капитальному ремонту зданий образовательных учреждений; </a:t>
          </a:r>
        </a:p>
      </dsp:txBody>
      <dsp:txXfrm>
        <a:off x="34906" y="2598170"/>
        <a:ext cx="11407813" cy="645240"/>
      </dsp:txXfrm>
    </dsp:sp>
    <dsp:sp modelId="{0D349A65-B9AA-49EB-8C95-5383028D27DF}">
      <dsp:nvSpPr>
        <dsp:cNvPr id="0" name=""/>
        <dsp:cNvSpPr/>
      </dsp:nvSpPr>
      <dsp:spPr>
        <a:xfrm>
          <a:off x="0" y="3330157"/>
          <a:ext cx="11477625" cy="715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</a:t>
          </a:r>
          <a:r>
            <a:rPr lang="ru-RU" sz="1800" b="1" kern="1200" dirty="0"/>
            <a:t>до 15 ноября 2021</a:t>
          </a:r>
          <a:r>
            <a:rPr lang="ru-RU" sz="1800" kern="1200" dirty="0"/>
            <a:t> года по строительству и ремонту автомобильных дорог; </a:t>
          </a:r>
        </a:p>
      </dsp:txBody>
      <dsp:txXfrm>
        <a:off x="34906" y="3365063"/>
        <a:ext cx="11407813" cy="645240"/>
      </dsp:txXfrm>
    </dsp:sp>
    <dsp:sp modelId="{B8DC9458-B707-4C6D-BEC9-6771AC6D1FD3}">
      <dsp:nvSpPr>
        <dsp:cNvPr id="0" name=""/>
        <dsp:cNvSpPr/>
      </dsp:nvSpPr>
      <dsp:spPr>
        <a:xfrm>
          <a:off x="0" y="4097049"/>
          <a:ext cx="11477625" cy="715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</a:t>
          </a:r>
          <a:r>
            <a:rPr lang="ru-RU" sz="1800" b="1" kern="1200" dirty="0"/>
            <a:t>до 1 декабря 2021 года</a:t>
          </a:r>
          <a:r>
            <a:rPr lang="ru-RU" sz="1800" kern="1200" dirty="0"/>
            <a:t> по строительству (реконструкции) объектов государственной (муниципальной) собственности.</a:t>
          </a:r>
        </a:p>
      </dsp:txBody>
      <dsp:txXfrm>
        <a:off x="34906" y="4131955"/>
        <a:ext cx="11407813" cy="645240"/>
      </dsp:txXfrm>
    </dsp:sp>
    <dsp:sp modelId="{8BF084C1-DDB6-482C-A31C-B3F2E2F6B80C}">
      <dsp:nvSpPr>
        <dsp:cNvPr id="0" name=""/>
        <dsp:cNvSpPr/>
      </dsp:nvSpPr>
      <dsp:spPr>
        <a:xfrm>
          <a:off x="0" y="835321"/>
          <a:ext cx="11477625" cy="715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предельные сроки для заключения контрактов по национальным проектам – </a:t>
          </a:r>
          <a:r>
            <a:rPr lang="ru-RU" sz="1800" b="1" kern="1200" dirty="0"/>
            <a:t>до 15 марта текущего года </a:t>
          </a:r>
          <a:r>
            <a:rPr lang="ru-RU" sz="1800" kern="1200" dirty="0"/>
            <a:t>(контракты на приобретение объектов недвижимого имущества</a:t>
          </a:r>
          <a:r>
            <a:rPr lang="ru-RU" sz="1800" b="1" kern="1200" dirty="0"/>
            <a:t> – до 1 декабря текущего года</a:t>
          </a:r>
          <a:r>
            <a:rPr lang="ru-RU" sz="1800" kern="1200" dirty="0"/>
            <a:t>)</a:t>
          </a:r>
          <a:r>
            <a:rPr lang="en-US" sz="1800" kern="1200" dirty="0"/>
            <a:t>.</a:t>
          </a:r>
          <a:r>
            <a:rPr lang="ru-RU" sz="1800" kern="1200" dirty="0"/>
            <a:t> </a:t>
          </a:r>
        </a:p>
      </dsp:txBody>
      <dsp:txXfrm>
        <a:off x="34906" y="870227"/>
        <a:ext cx="11407813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3A107-F957-4D34-8870-F34B075A0AC9}">
      <dsp:nvSpPr>
        <dsp:cNvPr id="0" name=""/>
        <dsp:cNvSpPr/>
      </dsp:nvSpPr>
      <dsp:spPr>
        <a:xfrm>
          <a:off x="1690252" y="1082247"/>
          <a:ext cx="9791576" cy="1397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051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accent1">
                  <a:lumMod val="75000"/>
                </a:schemeClr>
              </a:solidFill>
            </a:rPr>
            <a:t>Технологический перерыв в пиковые месяцы летнего периода и начала сентября</a:t>
          </a:r>
          <a:endParaRPr lang="ru-RU" sz="2900" kern="1200" dirty="0"/>
        </a:p>
      </dsp:txBody>
      <dsp:txXfrm>
        <a:off x="1690252" y="1082247"/>
        <a:ext cx="9791576" cy="1397776"/>
      </dsp:txXfrm>
    </dsp:sp>
    <dsp:sp modelId="{9BB4C581-705D-411E-B9E9-0002990977BF}">
      <dsp:nvSpPr>
        <dsp:cNvPr id="0" name=""/>
        <dsp:cNvSpPr/>
      </dsp:nvSpPr>
      <dsp:spPr>
        <a:xfrm>
          <a:off x="0" y="510751"/>
          <a:ext cx="3012270" cy="1791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62CB8-5F52-45D7-A645-050775AC32F6}">
      <dsp:nvSpPr>
        <dsp:cNvPr id="0" name=""/>
        <dsp:cNvSpPr/>
      </dsp:nvSpPr>
      <dsp:spPr>
        <a:xfrm>
          <a:off x="1118838" y="3389703"/>
          <a:ext cx="10390780" cy="1496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051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accent1">
                  <a:lumMod val="75000"/>
                </a:schemeClr>
              </a:solidFill>
            </a:rPr>
            <a:t>Соблюдение условия, что проезжая часть на данных участках автомобильных дорог не может быть закрыта для проезда более чем на 50%.</a:t>
          </a:r>
          <a:endParaRPr lang="ru-RU" sz="2900" kern="1200" dirty="0"/>
        </a:p>
      </dsp:txBody>
      <dsp:txXfrm>
        <a:off x="1118838" y="3389703"/>
        <a:ext cx="10390780" cy="1496637"/>
      </dsp:txXfrm>
    </dsp:sp>
    <dsp:sp modelId="{F770ECFA-643D-4C94-B5B5-611A61A89A83}">
      <dsp:nvSpPr>
        <dsp:cNvPr id="0" name=""/>
        <dsp:cNvSpPr/>
      </dsp:nvSpPr>
      <dsp:spPr>
        <a:xfrm>
          <a:off x="0" y="2671813"/>
          <a:ext cx="3127367" cy="18690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18D76-DB17-4122-B165-0C4DFD9BA55F}">
      <dsp:nvSpPr>
        <dsp:cNvPr id="0" name=""/>
        <dsp:cNvSpPr/>
      </dsp:nvSpPr>
      <dsp:spPr>
        <a:xfrm>
          <a:off x="2943" y="399042"/>
          <a:ext cx="7474733" cy="17581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изменения существенных условий контрактов </a:t>
          </a:r>
          <a:r>
            <a:rPr lang="ru-RU" sz="2800" kern="1200" dirty="0"/>
            <a:t>на строительство (реконструкцию), капитальный ремонт ОКС </a:t>
          </a:r>
          <a:r>
            <a:rPr lang="ru-RU" sz="2800" b="1" kern="1200" dirty="0"/>
            <a:t>направляются на предварительное рассмотрение:</a:t>
          </a:r>
          <a:endParaRPr lang="ru-RU" sz="2800" kern="1200" dirty="0"/>
        </a:p>
      </dsp:txBody>
      <dsp:txXfrm>
        <a:off x="54438" y="450537"/>
        <a:ext cx="7371743" cy="1655182"/>
      </dsp:txXfrm>
    </dsp:sp>
    <dsp:sp modelId="{82B02945-7D68-4E4C-A0C9-1D44730851AD}">
      <dsp:nvSpPr>
        <dsp:cNvPr id="0" name=""/>
        <dsp:cNvSpPr/>
      </dsp:nvSpPr>
      <dsp:spPr>
        <a:xfrm>
          <a:off x="750417" y="2157215"/>
          <a:ext cx="747473" cy="69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374"/>
              </a:lnTo>
              <a:lnTo>
                <a:pt x="747473" y="690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E256A-67FA-4011-857F-6468D6CE3719}">
      <dsp:nvSpPr>
        <dsp:cNvPr id="0" name=""/>
        <dsp:cNvSpPr/>
      </dsp:nvSpPr>
      <dsp:spPr>
        <a:xfrm>
          <a:off x="1497890" y="2387340"/>
          <a:ext cx="4917442" cy="9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в отраслевой орган исполнительной власти Приморского края</a:t>
          </a:r>
          <a:endParaRPr lang="ru-RU" sz="2300" kern="1200" dirty="0"/>
        </a:p>
      </dsp:txBody>
      <dsp:txXfrm>
        <a:off x="1524850" y="2414300"/>
        <a:ext cx="4863522" cy="866579"/>
      </dsp:txXfrm>
    </dsp:sp>
    <dsp:sp modelId="{AA9BDC7A-E093-480E-98E4-9A10504873D1}">
      <dsp:nvSpPr>
        <dsp:cNvPr id="0" name=""/>
        <dsp:cNvSpPr/>
      </dsp:nvSpPr>
      <dsp:spPr>
        <a:xfrm>
          <a:off x="750417" y="2157215"/>
          <a:ext cx="747473" cy="1840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999"/>
              </a:lnTo>
              <a:lnTo>
                <a:pt x="747473" y="1840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BB3BA-81BE-42BD-94C3-828AE44430EB}">
      <dsp:nvSpPr>
        <dsp:cNvPr id="0" name=""/>
        <dsp:cNvSpPr/>
      </dsp:nvSpPr>
      <dsp:spPr>
        <a:xfrm>
          <a:off x="1497890" y="3537965"/>
          <a:ext cx="4750146" cy="9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в министерство строительства Приморского края</a:t>
          </a:r>
          <a:endParaRPr lang="ru-RU" sz="2300" kern="1200" dirty="0"/>
        </a:p>
      </dsp:txBody>
      <dsp:txXfrm>
        <a:off x="1524850" y="3564925"/>
        <a:ext cx="4696226" cy="866579"/>
      </dsp:txXfrm>
    </dsp:sp>
    <dsp:sp modelId="{1051601A-9B6F-4748-8DCE-C5764F869B83}">
      <dsp:nvSpPr>
        <dsp:cNvPr id="0" name=""/>
        <dsp:cNvSpPr/>
      </dsp:nvSpPr>
      <dsp:spPr>
        <a:xfrm>
          <a:off x="750417" y="2157215"/>
          <a:ext cx="747473" cy="302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802"/>
              </a:lnTo>
              <a:lnTo>
                <a:pt x="747473" y="3025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B614E-9F45-4617-8FC0-D96631885602}">
      <dsp:nvSpPr>
        <dsp:cNvPr id="0" name=""/>
        <dsp:cNvSpPr/>
      </dsp:nvSpPr>
      <dsp:spPr>
        <a:xfrm>
          <a:off x="1497890" y="4722767"/>
          <a:ext cx="6047447" cy="9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в министерство закупок Приморского края</a:t>
          </a:r>
          <a:r>
            <a:rPr lang="ru-RU" sz="2300" kern="1200" dirty="0"/>
            <a:t> </a:t>
          </a:r>
        </a:p>
      </dsp:txBody>
      <dsp:txXfrm>
        <a:off x="1524850" y="4749727"/>
        <a:ext cx="5993527" cy="86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8B37-F0F3-4DC1-8BFE-A429C854649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FCCFC-8471-443A-A36D-660AAFDFF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6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CCFC-8471-443A-A36D-660AAFDFF1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1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6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8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7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2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5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8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7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F977-27EC-427F-8002-EFE96DB5057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675D-000C-4C2D-8ED5-473536EA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5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082" cy="684228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18918" y="0"/>
            <a:ext cx="12210918" cy="6858000"/>
            <a:chOff x="0" y="0"/>
            <a:chExt cx="12210918" cy="6858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8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184" y="892788"/>
            <a:ext cx="10212265" cy="1440837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Механизм взаимодействия с государственными и муниципальными заказчиками Приморского края при заключении и исполнении контрактов в градостроительной сфере</a:t>
            </a:r>
            <a:endParaRPr lang="ru-RU" sz="17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9" y="796071"/>
            <a:ext cx="1058048" cy="10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2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9" y="237971"/>
            <a:ext cx="1576463" cy="1608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114" y="2049639"/>
            <a:ext cx="10559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308CB5"/>
                </a:solidFill>
                <a:latin typeface="Montserrat Alternates Medium" panose="00000600000000000000" pitchFamily="2" charset="-52"/>
              </a:rPr>
              <a:t>	Распоряжение Правительства Приморского края от 17.11.2022 года № 722-рп «Об утверждении Регламента организации работы органов исполнительной власти Приморского края по реализации федеральных проектов, в том числе входящих в состав национальных проектов, проектов инициативного бюджетирования по направлениям «Твой проект» и «Молодежный бюджет» на территории Приморского края»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Правовая основа</a:t>
            </a:r>
          </a:p>
        </p:txBody>
      </p:sp>
    </p:spTree>
    <p:extLst>
      <p:ext uri="{BB962C8B-B14F-4D97-AF65-F5344CB8AC3E}">
        <p14:creationId xmlns:p14="http://schemas.microsoft.com/office/powerpoint/2010/main" val="60411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7" y="-63102"/>
            <a:ext cx="4253469" cy="26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4536831" cy="641838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Закрепленные меры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76363"/>
              </p:ext>
            </p:extLst>
          </p:nvPr>
        </p:nvGraphicFramePr>
        <p:xfrm>
          <a:off x="1702775" y="2231761"/>
          <a:ext cx="9237785" cy="453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3864" y="650632"/>
            <a:ext cx="7312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1. Заказчики задания на проектирование объектов капитального строительства, задания на корректировку проектной документации объектов капитального строительства направляют на согласование:</a:t>
            </a:r>
          </a:p>
        </p:txBody>
      </p:sp>
    </p:spTree>
    <p:extLst>
      <p:ext uri="{BB962C8B-B14F-4D97-AF65-F5344CB8AC3E}">
        <p14:creationId xmlns:p14="http://schemas.microsoft.com/office/powerpoint/2010/main" val="31542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4536831" cy="641838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Закрепленные меры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221" y="1422525"/>
            <a:ext cx="6005872" cy="5606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962650" y="2321538"/>
            <a:ext cx="6229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2. График выполнения работ с выделением этапов, позволяющих осуществлять приемку и оплату выполненных работ не реже чем один раз в месяц - обязательное приложение к контракту!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74233"/>
          <a:stretch/>
        </p:blipFill>
        <p:spPr>
          <a:xfrm>
            <a:off x="5596294" y="-24910"/>
            <a:ext cx="6595706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40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078391"/>
              </p:ext>
            </p:extLst>
          </p:nvPr>
        </p:nvGraphicFramePr>
        <p:xfrm>
          <a:off x="619125" y="876300"/>
          <a:ext cx="11477625" cy="569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1"/>
            <a:ext cx="4536831" cy="64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Закрепленные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66358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891" y="888828"/>
            <a:ext cx="11076109" cy="1522860"/>
          </a:xfrm>
        </p:spPr>
        <p:txBody>
          <a:bodyPr>
            <a:normAutofit/>
          </a:bodyPr>
          <a:lstStyle/>
          <a:p>
            <a:pPr lvl="0" algn="just"/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4. Контракты на выполнение работ по реконструкции и ремонту автомобильных дорог предусматривают </a:t>
            </a:r>
            <a:r>
              <a:rPr lang="ru-RU" sz="3000" b="1" dirty="0">
                <a:solidFill>
                  <a:schemeClr val="bg2">
                    <a:lumMod val="10000"/>
                  </a:schemeClr>
                </a:solidFill>
              </a:rPr>
              <a:t>обязательное условие: 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4536831" cy="641838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Закрепленные меры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6439912"/>
              </p:ext>
            </p:extLst>
          </p:nvPr>
        </p:nvGraphicFramePr>
        <p:xfrm>
          <a:off x="596655" y="1650258"/>
          <a:ext cx="11509619" cy="510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9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/>
          <a:stretch/>
        </p:blipFill>
        <p:spPr>
          <a:xfrm>
            <a:off x="138329" y="1285546"/>
            <a:ext cx="6730875" cy="5446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509538"/>
              </p:ext>
            </p:extLst>
          </p:nvPr>
        </p:nvGraphicFramePr>
        <p:xfrm>
          <a:off x="4643718" y="849868"/>
          <a:ext cx="7548282" cy="600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4536831" cy="641838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Закрепленные меры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6172" y="495925"/>
            <a:ext cx="9345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Garamond" panose="02020404030301010803" pitchFamily="18" charset="0"/>
              </a:rPr>
              <a:t>5.Согласование изменений в контракты</a:t>
            </a:r>
          </a:p>
        </p:txBody>
      </p:sp>
    </p:spTree>
    <p:extLst>
      <p:ext uri="{BB962C8B-B14F-4D97-AF65-F5344CB8AC3E}">
        <p14:creationId xmlns:p14="http://schemas.microsoft.com/office/powerpoint/2010/main" val="3959744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354</Words>
  <Application>Microsoft Office PowerPoint</Application>
  <PresentationFormat>Широкоэкранный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Montserrat</vt:lpstr>
      <vt:lpstr>Montserrat Alternates Medium</vt:lpstr>
      <vt:lpstr>Тема Office</vt:lpstr>
      <vt:lpstr>Презентация PowerPoint</vt:lpstr>
      <vt:lpstr>             Правовая основа</vt:lpstr>
      <vt:lpstr>Закрепленные меры</vt:lpstr>
      <vt:lpstr>Закрепленные меры</vt:lpstr>
      <vt:lpstr>Презентация PowerPoint</vt:lpstr>
      <vt:lpstr>Закрепленные меры</vt:lpstr>
      <vt:lpstr>Закрепленные меры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Дизайнер 1</dc:creator>
  <cp:lastModifiedBy>Елена Игнатенкова</cp:lastModifiedBy>
  <cp:revision>79</cp:revision>
  <dcterms:created xsi:type="dcterms:W3CDTF">2022-12-28T06:27:21Z</dcterms:created>
  <dcterms:modified xsi:type="dcterms:W3CDTF">2024-12-04T07:23:50Z</dcterms:modified>
</cp:coreProperties>
</file>