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78" r:id="rId3"/>
    <p:sldId id="274" r:id="rId4"/>
    <p:sldId id="280" r:id="rId5"/>
    <p:sldId id="273" r:id="rId6"/>
    <p:sldId id="281" r:id="rId7"/>
    <p:sldId id="276" r:id="rId8"/>
    <p:sldId id="277" r:id="rId9"/>
  </p:sldIdLst>
  <p:sldSz cx="9144000" cy="6858000" type="screen4x3"/>
  <p:notesSz cx="6788150" cy="99171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1264" autoAdjust="0"/>
  </p:normalViewPr>
  <p:slideViewPr>
    <p:cSldViewPr>
      <p:cViewPr>
        <p:scale>
          <a:sx n="100" d="100"/>
          <a:sy n="100" d="100"/>
        </p:scale>
        <p:origin x="-194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1277919474668301E-2"/>
          <c:y val="2.7777777777777776E-2"/>
          <c:w val="0.9174441610506634"/>
          <c:h val="0.5390810002916302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Лист1!$E$7:$E$11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январь-март 2021 </c:v>
                </c:pt>
              </c:strCache>
            </c:strRef>
          </c:cat>
          <c:val>
            <c:numRef>
              <c:f>Лист1!$F$7:$F$11</c:f>
              <c:numCache>
                <c:formatCode>General</c:formatCode>
                <c:ptCount val="5"/>
                <c:pt idx="0">
                  <c:v>306</c:v>
                </c:pt>
                <c:pt idx="1">
                  <c:v>125</c:v>
                </c:pt>
                <c:pt idx="2">
                  <c:v>33</c:v>
                </c:pt>
                <c:pt idx="3">
                  <c:v>120</c:v>
                </c:pt>
                <c:pt idx="4">
                  <c:v>84</c:v>
                </c:pt>
              </c:numCache>
            </c:numRef>
          </c:val>
        </c:ser>
        <c:dLbls>
          <c:showVal val="1"/>
        </c:dLbls>
        <c:axId val="116139136"/>
        <c:axId val="117020160"/>
      </c:barChart>
      <c:catAx>
        <c:axId val="116139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020160"/>
        <c:crosses val="autoZero"/>
        <c:auto val="1"/>
        <c:lblAlgn val="ctr"/>
        <c:lblOffset val="100"/>
      </c:catAx>
      <c:valAx>
        <c:axId val="117020160"/>
        <c:scaling>
          <c:orientation val="minMax"/>
        </c:scaling>
        <c:delete val="1"/>
        <c:axPos val="l"/>
        <c:numFmt formatCode="General" sourceLinked="1"/>
        <c:tickLblPos val="none"/>
        <c:crossAx val="116139136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5A213-D6E6-4C94-82B4-02A3F5DE676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0225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925" y="9420225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ECD5A-B9BE-48E2-83E3-060D9E9E0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558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0EF00-31ED-4512-BD9A-D3C1CD40B287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0629"/>
            <a:ext cx="5430520" cy="446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19536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7" y="9419536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870BF-AE77-435C-9C36-7CCAF79B4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14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70BF-AE77-435C-9C36-7CCAF79B40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70BF-AE77-435C-9C36-7CCAF79B40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70BF-AE77-435C-9C36-7CCAF79B40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70BF-AE77-435C-9C36-7CCAF79B40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70BF-AE77-435C-9C36-7CCAF79B40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96F-0DB2-4452-A371-624D7649553A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C39A-36B3-4B81-9B14-91CD9732ADA1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EAC0-6225-4C63-9A51-695E4C98F758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A5AE-92BF-4CF0-864B-3B75DDB26E18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A0F9-45EE-4740-9C4D-E240B64BF079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20E7-F1D6-4D27-AA3E-58BF7CB2F603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20E3-B459-493B-8B16-11C83FEB0CFE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17F-4076-4293-B730-36349F62C8B7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E24-AFD8-4FC3-A020-E79C99C4E774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F528-3AF6-40E6-AD35-AE94E7285C17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3626-8C93-4115-97F2-7F3EC869B8BD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0F03-8768-45D6-B67E-B73EFFCE69FD}" type="datetime1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ru/url?sa=i&amp;rct=j&amp;q=&amp;esrc=s&amp;source=images&amp;cd=&amp;docid=oxn7KvulNc6XWM&amp;tbnid=wz4ubJPtlQbquM:&amp;ved=0CAUQjRw&amp;url=http://inwallspeakers1.com/phone-email-icon/&amp;ei=bL7HU7_6NIv34QS01YGoDQ&amp;bvm=bv.71198958,d.bGE&amp;psig=AFQjCNF1hWz0zjWIFv7xHCeTDB_AjF12rA&amp;ust=14056857134883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4"/>
          <p:cNvSpPr>
            <a:spLocks noChangeArrowheads="1"/>
          </p:cNvSpPr>
          <p:nvPr/>
        </p:nvSpPr>
        <p:spPr bwMode="auto">
          <a:xfrm>
            <a:off x="900113" y="476250"/>
            <a:ext cx="75009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3600" dirty="0">
                <a:latin typeface="+mn-lt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3" name="Рисунок 7" descr="I:\Пользователи\Цивилев Игорь Сергеевич\темп\документы старые старые\МОИ ДОКУМЕНТЫ\ВЫСТАВКИ\Москва\СЛОНУ\логотип Комит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977" y="1844824"/>
            <a:ext cx="12357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653136"/>
            <a:ext cx="9144000" cy="14732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" name="Line 59"/>
          <p:cNvSpPr>
            <a:spLocks noChangeShapeType="1"/>
          </p:cNvSpPr>
          <p:nvPr/>
        </p:nvSpPr>
        <p:spPr bwMode="auto">
          <a:xfrm rot="5400000">
            <a:off x="1476152" y="2493392"/>
            <a:ext cx="17272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56176" y="4869160"/>
            <a:ext cx="26660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Директор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Государственного казенного учреждения Вологодской области «Центр закупок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</a:rPr>
              <a:t>А.В.Гудина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627784" y="2112414"/>
            <a:ext cx="6120680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600" dirty="0" smtClean="0">
                <a:latin typeface="Calibri" pitchFamily="34" charset="0"/>
              </a:rPr>
              <a:t>Проект создания специализированного склада для обеспечения учреждений бюджетной сферы продуктами питания</a:t>
            </a:r>
            <a:endParaRPr lang="ru-RU" sz="2600" dirty="0">
              <a:solidFill>
                <a:srgbClr val="33669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usiness-media.info/upload/medialibrary/76f/76ff98257ba26db55a24e453e7af45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581128"/>
            <a:ext cx="2016223" cy="1512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763" cy="274637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000" b="1" dirty="0">
                <a:solidFill>
                  <a:schemeClr val="accent6"/>
                </a:solidFill>
              </a:rPr>
              <a:t>Комитет государственного заказа  области</a:t>
            </a:r>
            <a:r>
              <a:rPr lang="ru-RU" sz="2000" dirty="0">
                <a:solidFill>
                  <a:schemeClr val="accent6"/>
                </a:solidFill>
              </a:rPr>
              <a:t/>
            </a:r>
            <a:br>
              <a:rPr lang="ru-RU" sz="2000" dirty="0">
                <a:solidFill>
                  <a:schemeClr val="accent6"/>
                </a:solidFill>
              </a:rPr>
            </a:b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8E3B4-E768-400E-82FB-3727F5470B6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7176" name="Рисунок 10" descr="I:\Пользователи\Цивилев Игорь Сергеевич\темп\документы старые старые\МОИ ДОКУМЕНТЫ\ВЫСТАВКИ\Москва\СЛОНУ\логотип Комите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556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Номер слайда 4"/>
          <p:cNvSpPr txBox="1">
            <a:spLocks/>
          </p:cNvSpPr>
          <p:nvPr/>
        </p:nvSpPr>
        <p:spPr bwMode="auto">
          <a:xfrm>
            <a:off x="6953250" y="64960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ru-RU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476672"/>
            <a:ext cx="487742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создания специализированного склада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251520" y="1052736"/>
            <a:ext cx="3960440" cy="460851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defRPr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algn="ctr" fontAlgn="base"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На теневом рынке посредников и перекупщиков сегодня «теряется» до 35% средств в связи с:</a:t>
            </a:r>
          </a:p>
          <a:p>
            <a:pPr algn="ctr" fontAlgn="base">
              <a:defRPr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algn="just" fontAlgn="base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 непрозрачностью логистической цепи;</a:t>
            </a:r>
          </a:p>
          <a:p>
            <a:pPr algn="just" fontAlgn="base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 неудовлетворительным состоянием товаропроизводящей инфраструктуры;</a:t>
            </a:r>
          </a:p>
          <a:p>
            <a:pPr algn="just" fontAlgn="base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 фактическим отсутствием системы контроля прослеживаемости качества и происхождения сельхозпродукции;</a:t>
            </a:r>
          </a:p>
          <a:p>
            <a:pPr algn="just" fontAlgn="base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 действующей системой закупок и поставок продукции в учреждения социальной сферы.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5580112" y="1124744"/>
            <a:ext cx="3312368" cy="453650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Приоритетом в создании «Специализированного склада» является создание единого механизма доведения бюджетных и внебюджетных средств, направленных на закупку продуктов питания, до отечественных сельхозтоваропроизводителей и обеспечение наименьших потерь в ходе доведения продукции до конечного потребителя.</a:t>
            </a:r>
          </a:p>
        </p:txBody>
      </p:sp>
    </p:spTree>
    <p:extLst>
      <p:ext uri="{BB962C8B-B14F-4D97-AF65-F5344CB8AC3E}">
        <p14:creationId xmlns="" xmlns:p14="http://schemas.microsoft.com/office/powerpoint/2010/main" val="3016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1" name="Прямая со стрелкой 37"/>
          <p:cNvCxnSpPr>
            <a:cxnSpLocks noChangeShapeType="1"/>
            <a:stCxn id="25" idx="2"/>
          </p:cNvCxnSpPr>
          <p:nvPr/>
        </p:nvCxnSpPr>
        <p:spPr bwMode="auto">
          <a:xfrm rot="5400000">
            <a:off x="1511175" y="1953096"/>
            <a:ext cx="3603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46" name="Прямая со стрелкой 61"/>
          <p:cNvCxnSpPr>
            <a:cxnSpLocks noChangeShapeType="1"/>
          </p:cNvCxnSpPr>
          <p:nvPr/>
        </p:nvCxnSpPr>
        <p:spPr bwMode="auto">
          <a:xfrm rot="5400000" flipH="1" flipV="1">
            <a:off x="6949187" y="3820793"/>
            <a:ext cx="39608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49" name="Прямая со стрелкой 71"/>
          <p:cNvCxnSpPr>
            <a:cxnSpLocks noChangeShapeType="1"/>
            <a:endCxn id="50" idx="0"/>
          </p:cNvCxnSpPr>
          <p:nvPr/>
        </p:nvCxnSpPr>
        <p:spPr bwMode="auto">
          <a:xfrm rot="5400000">
            <a:off x="4498851" y="4004146"/>
            <a:ext cx="288925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50" name="Прямая со стрелкой 73"/>
          <p:cNvCxnSpPr>
            <a:cxnSpLocks noChangeShapeType="1"/>
          </p:cNvCxnSpPr>
          <p:nvPr/>
        </p:nvCxnSpPr>
        <p:spPr bwMode="auto">
          <a:xfrm rot="5400000">
            <a:off x="4500438" y="4275623"/>
            <a:ext cx="287337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45" name="Группа 44"/>
          <p:cNvGrpSpPr/>
          <p:nvPr/>
        </p:nvGrpSpPr>
        <p:grpSpPr>
          <a:xfrm>
            <a:off x="214157" y="1340321"/>
            <a:ext cx="8750331" cy="4824984"/>
            <a:chOff x="142844" y="1052513"/>
            <a:chExt cx="8750331" cy="4824984"/>
          </a:xfrm>
        </p:grpSpPr>
        <p:cxnSp>
          <p:nvCxnSpPr>
            <p:cNvPr id="9248" name="Прямая соединительная линия 65"/>
            <p:cNvCxnSpPr>
              <a:cxnSpLocks noChangeShapeType="1"/>
            </p:cNvCxnSpPr>
            <p:nvPr/>
          </p:nvCxnSpPr>
          <p:spPr bwMode="auto">
            <a:xfrm>
              <a:off x="142844" y="5500702"/>
              <a:ext cx="26638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4" name="Группа 43"/>
            <p:cNvGrpSpPr/>
            <p:nvPr/>
          </p:nvGrpSpPr>
          <p:grpSpPr>
            <a:xfrm>
              <a:off x="179389" y="1052513"/>
              <a:ext cx="8713786" cy="4824984"/>
              <a:chOff x="179389" y="1052513"/>
              <a:chExt cx="8713786" cy="4824984"/>
            </a:xfrm>
          </p:grpSpPr>
          <p:sp>
            <p:nvSpPr>
              <p:cNvPr id="5" name="AutoShape 5"/>
              <p:cNvSpPr>
                <a:spLocks noChangeArrowheads="1"/>
              </p:cNvSpPr>
              <p:nvPr/>
            </p:nvSpPr>
            <p:spPr bwMode="auto">
              <a:xfrm>
                <a:off x="684213" y="1916113"/>
                <a:ext cx="1871662" cy="8636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400" b="1" dirty="0">
                    <a:solidFill>
                      <a:schemeClr val="tx2"/>
                    </a:solidFill>
                  </a:rPr>
                  <a:t>Главный распорядитель бюджетных средств</a:t>
                </a: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865188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25" name="AutoShape 5"/>
              <p:cNvSpPr>
                <a:spLocks noChangeArrowheads="1"/>
              </p:cNvSpPr>
              <p:nvPr/>
            </p:nvSpPr>
            <p:spPr bwMode="auto">
              <a:xfrm>
                <a:off x="1187450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26" name="AutoShape 5"/>
              <p:cNvSpPr>
                <a:spLocks noChangeArrowheads="1"/>
              </p:cNvSpPr>
              <p:nvPr/>
            </p:nvSpPr>
            <p:spPr bwMode="auto">
              <a:xfrm>
                <a:off x="2124075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27" name="AutoShape 5"/>
              <p:cNvSpPr>
                <a:spLocks noChangeArrowheads="1"/>
              </p:cNvSpPr>
              <p:nvPr/>
            </p:nvSpPr>
            <p:spPr bwMode="auto">
              <a:xfrm>
                <a:off x="3203575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>
                <a:off x="4140200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auto">
              <a:xfrm>
                <a:off x="5076825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>
                <a:off x="6156325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31" name="AutoShape 5"/>
              <p:cNvSpPr>
                <a:spLocks noChangeArrowheads="1"/>
              </p:cNvSpPr>
              <p:nvPr/>
            </p:nvSpPr>
            <p:spPr bwMode="auto">
              <a:xfrm>
                <a:off x="7092950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>
                <a:off x="8027988" y="1052513"/>
                <a:ext cx="865187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33" name="AutoShape 5"/>
              <p:cNvSpPr>
                <a:spLocks noChangeArrowheads="1"/>
              </p:cNvSpPr>
              <p:nvPr/>
            </p:nvSpPr>
            <p:spPr bwMode="auto">
              <a:xfrm>
                <a:off x="3635375" y="1916113"/>
                <a:ext cx="1873250" cy="8636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400" b="1" dirty="0">
                    <a:solidFill>
                      <a:schemeClr val="tx2"/>
                    </a:solidFill>
                  </a:rPr>
                  <a:t>Главный распорядитель бюджетных средств</a:t>
                </a:r>
              </a:p>
            </p:txBody>
          </p:sp>
          <p:sp>
            <p:nvSpPr>
              <p:cNvPr id="34" name="AutoShape 5"/>
              <p:cNvSpPr>
                <a:spLocks noChangeArrowheads="1"/>
              </p:cNvSpPr>
              <p:nvPr/>
            </p:nvSpPr>
            <p:spPr bwMode="auto">
              <a:xfrm>
                <a:off x="6659563" y="1916113"/>
                <a:ext cx="1873250" cy="8636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400" b="1" dirty="0">
                    <a:solidFill>
                      <a:schemeClr val="tx2"/>
                    </a:solidFill>
                  </a:rPr>
                  <a:t>Главный распорядитель бюджетных средств</a:t>
                </a:r>
              </a:p>
            </p:txBody>
          </p:sp>
          <p:cxnSp>
            <p:nvCxnSpPr>
              <p:cNvPr id="9230" name="Прямая со стрелкой 35"/>
              <p:cNvCxnSpPr>
                <a:cxnSpLocks noChangeShapeType="1"/>
                <a:stCxn id="8" idx="2"/>
              </p:cNvCxnSpPr>
              <p:nvPr/>
            </p:nvCxnSpPr>
            <p:spPr bwMode="auto">
              <a:xfrm rot="16200000" flipH="1">
                <a:off x="863601" y="1304925"/>
                <a:ext cx="360362" cy="71913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2" name="Прямая со стрелкой 41"/>
              <p:cNvCxnSpPr>
                <a:cxnSpLocks noChangeShapeType="1"/>
                <a:stCxn id="26" idx="2"/>
              </p:cNvCxnSpPr>
              <p:nvPr/>
            </p:nvCxnSpPr>
            <p:spPr bwMode="auto">
              <a:xfrm rot="5400000">
                <a:off x="1979613" y="1268413"/>
                <a:ext cx="360362" cy="79216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3" name="Прямая со стрелкой 42"/>
              <p:cNvCxnSpPr>
                <a:cxnSpLocks noChangeShapeType="1"/>
              </p:cNvCxnSpPr>
              <p:nvPr/>
            </p:nvCxnSpPr>
            <p:spPr bwMode="auto">
              <a:xfrm rot="16200000" flipH="1">
                <a:off x="3815557" y="1304131"/>
                <a:ext cx="360362" cy="7207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4" name="Прямая со стрелкой 43"/>
              <p:cNvCxnSpPr>
                <a:cxnSpLocks noChangeShapeType="1"/>
              </p:cNvCxnSpPr>
              <p:nvPr/>
            </p:nvCxnSpPr>
            <p:spPr bwMode="auto">
              <a:xfrm rot="5400000">
                <a:off x="4391819" y="1664494"/>
                <a:ext cx="360363" cy="317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5" name="Прямая со стрелкой 44"/>
              <p:cNvCxnSpPr>
                <a:cxnSpLocks noChangeShapeType="1"/>
              </p:cNvCxnSpPr>
              <p:nvPr/>
            </p:nvCxnSpPr>
            <p:spPr bwMode="auto">
              <a:xfrm rot="5400000">
                <a:off x="4932363" y="1268413"/>
                <a:ext cx="360362" cy="79216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6" name="Прямая со стрелкой 45"/>
              <p:cNvCxnSpPr>
                <a:cxnSpLocks noChangeShapeType="1"/>
              </p:cNvCxnSpPr>
              <p:nvPr/>
            </p:nvCxnSpPr>
            <p:spPr bwMode="auto">
              <a:xfrm rot="16200000" flipH="1">
                <a:off x="6839745" y="1304131"/>
                <a:ext cx="360362" cy="7207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7" name="Прямая со стрелкой 46"/>
              <p:cNvCxnSpPr>
                <a:cxnSpLocks noChangeShapeType="1"/>
              </p:cNvCxnSpPr>
              <p:nvPr/>
            </p:nvCxnSpPr>
            <p:spPr bwMode="auto">
              <a:xfrm rot="5400000">
                <a:off x="7416800" y="1665288"/>
                <a:ext cx="360363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8" name="Прямая со стрелкой 47"/>
              <p:cNvCxnSpPr>
                <a:cxnSpLocks noChangeShapeType="1"/>
              </p:cNvCxnSpPr>
              <p:nvPr/>
            </p:nvCxnSpPr>
            <p:spPr bwMode="auto">
              <a:xfrm rot="5400000">
                <a:off x="7956551" y="1268412"/>
                <a:ext cx="360362" cy="79216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49" name="AutoShape 6"/>
              <p:cNvSpPr>
                <a:spLocks noChangeArrowheads="1"/>
              </p:cNvSpPr>
              <p:nvPr/>
            </p:nvSpPr>
            <p:spPr bwMode="auto">
              <a:xfrm>
                <a:off x="2843213" y="3068638"/>
                <a:ext cx="3457575" cy="555643"/>
              </a:xfrm>
              <a:prstGeom prst="roundRect">
                <a:avLst>
                  <a:gd name="adj" fmla="val 14523"/>
                </a:avLst>
              </a:prstGeom>
              <a:noFill/>
              <a:ln w="12700" algn="ctr">
                <a:solidFill>
                  <a:schemeClr val="tx2">
                    <a:lumMod val="60000"/>
                    <a:lumOff val="40000"/>
                  </a:schemeClr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CC66"/>
                  </a:buClr>
                  <a:defRPr/>
                </a:pPr>
                <a:r>
                  <a:rPr lang="ru-RU" sz="1600" b="1" dirty="0" smtClean="0">
                    <a:solidFill>
                      <a:schemeClr val="tx2"/>
                    </a:solidFill>
                  </a:rPr>
                  <a:t>Потребность </a:t>
                </a:r>
              </a:p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CC66"/>
                  </a:buClr>
                  <a:defRPr/>
                </a:pPr>
                <a:r>
                  <a:rPr lang="ru-RU" sz="1600" b="1" dirty="0" smtClean="0">
                    <a:solidFill>
                      <a:schemeClr val="tx2"/>
                    </a:solidFill>
                  </a:rPr>
                  <a:t>в натуральном выражении</a:t>
                </a:r>
              </a:p>
            </p:txBody>
          </p:sp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>
                <a:off x="2843213" y="3860800"/>
                <a:ext cx="3457575" cy="504825"/>
              </a:xfrm>
              <a:prstGeom prst="roundRect">
                <a:avLst>
                  <a:gd name="adj" fmla="val 14523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CC66"/>
                  </a:buClr>
                  <a:defRPr/>
                </a:pPr>
                <a:r>
                  <a:rPr lang="ru-RU" sz="1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Бюджет</a:t>
                </a:r>
              </a:p>
            </p:txBody>
          </p:sp>
          <p:sp>
            <p:nvSpPr>
              <p:cNvPr id="51" name="AutoShape 6"/>
              <p:cNvSpPr>
                <a:spLocks noChangeArrowheads="1"/>
              </p:cNvSpPr>
              <p:nvPr/>
            </p:nvSpPr>
            <p:spPr bwMode="auto">
              <a:xfrm>
                <a:off x="2843213" y="4508500"/>
                <a:ext cx="3457575" cy="504825"/>
              </a:xfrm>
              <a:prstGeom prst="roundRect">
                <a:avLst>
                  <a:gd name="adj" fmla="val 14523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CC66"/>
                  </a:buClr>
                  <a:defRPr/>
                </a:pPr>
                <a:r>
                  <a:rPr lang="ru-RU" sz="1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Централизованные закупки</a:t>
                </a:r>
              </a:p>
            </p:txBody>
          </p:sp>
          <p:sp>
            <p:nvSpPr>
              <p:cNvPr id="52" name="AutoShape 6"/>
              <p:cNvSpPr>
                <a:spLocks noChangeArrowheads="1"/>
              </p:cNvSpPr>
              <p:nvPr/>
            </p:nvSpPr>
            <p:spPr bwMode="auto">
              <a:xfrm>
                <a:off x="2843213" y="5157417"/>
                <a:ext cx="3457575" cy="720080"/>
              </a:xfrm>
              <a:prstGeom prst="roundRect">
                <a:avLst>
                  <a:gd name="adj" fmla="val 14523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CC66"/>
                  </a:buClr>
                  <a:defRPr/>
                </a:pPr>
                <a:r>
                  <a:rPr lang="ru-RU" sz="1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Региональный оператор – распределительно – </a:t>
                </a:r>
                <a:r>
                  <a:rPr lang="ru-RU" sz="16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логистический</a:t>
                </a:r>
                <a:r>
                  <a:rPr lang="ru-RU" sz="1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центр</a:t>
                </a:r>
                <a:endPara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3" name="Rectangle 9"/>
              <p:cNvSpPr>
                <a:spLocks noChangeArrowheads="1"/>
              </p:cNvSpPr>
              <p:nvPr/>
            </p:nvSpPr>
            <p:spPr bwMode="auto">
              <a:xfrm>
                <a:off x="6372225" y="5084763"/>
                <a:ext cx="2376488" cy="28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/>
                  <a:t>Поставки продуктов</a:t>
                </a:r>
              </a:p>
            </p:txBody>
          </p:sp>
          <p:sp>
            <p:nvSpPr>
              <p:cNvPr id="9244" name="Rectangle 9"/>
              <p:cNvSpPr>
                <a:spLocks noChangeArrowheads="1"/>
              </p:cNvSpPr>
              <p:nvPr/>
            </p:nvSpPr>
            <p:spPr bwMode="auto">
              <a:xfrm>
                <a:off x="323850" y="5157788"/>
                <a:ext cx="2376488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/>
                  <a:t>Поставки продуктов</a:t>
                </a:r>
              </a:p>
            </p:txBody>
          </p:sp>
          <p:cxnSp>
            <p:nvCxnSpPr>
              <p:cNvPr id="9245" name="Прямая соединительная линия 55"/>
              <p:cNvCxnSpPr>
                <a:cxnSpLocks noChangeShapeType="1"/>
              </p:cNvCxnSpPr>
              <p:nvPr/>
            </p:nvCxnSpPr>
            <p:spPr bwMode="auto">
              <a:xfrm>
                <a:off x="6286512" y="5481669"/>
                <a:ext cx="259238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47" name="Прямая со стрелкой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1785157" y="3517125"/>
                <a:ext cx="3963985" cy="348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51" name="Прямая со стрелкой 74"/>
              <p:cNvCxnSpPr>
                <a:cxnSpLocks noChangeShapeType="1"/>
              </p:cNvCxnSpPr>
              <p:nvPr/>
            </p:nvCxnSpPr>
            <p:spPr bwMode="auto">
              <a:xfrm rot="5400000">
                <a:off x="4429125" y="5156200"/>
                <a:ext cx="287338" cy="15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53" name="Прямая со стрелкой 78"/>
              <p:cNvCxnSpPr>
                <a:cxnSpLocks noChangeShapeType="1"/>
              </p:cNvCxnSpPr>
              <p:nvPr/>
            </p:nvCxnSpPr>
            <p:spPr bwMode="auto">
              <a:xfrm>
                <a:off x="2555875" y="2781300"/>
                <a:ext cx="1584325" cy="2159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54" name="Прямая со стрелкой 80"/>
              <p:cNvCxnSpPr>
                <a:cxnSpLocks noChangeShapeType="1"/>
                <a:stCxn id="33" idx="2"/>
                <a:endCxn id="49" idx="0"/>
              </p:cNvCxnSpPr>
              <p:nvPr/>
            </p:nvCxnSpPr>
            <p:spPr bwMode="auto">
              <a:xfrm rot="16200000" flipH="1">
                <a:off x="4427538" y="2924174"/>
                <a:ext cx="288925" cy="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55" name="Прямая со стрелкой 82"/>
              <p:cNvCxnSpPr>
                <a:cxnSpLocks noChangeShapeType="1"/>
                <a:stCxn id="34" idx="2"/>
              </p:cNvCxnSpPr>
              <p:nvPr/>
            </p:nvCxnSpPr>
            <p:spPr bwMode="auto">
              <a:xfrm rot="5400000">
                <a:off x="6263482" y="1664494"/>
                <a:ext cx="217487" cy="24479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42" name="Заголовок 1"/>
          <p:cNvSpPr txBox="1">
            <a:spLocks/>
          </p:cNvSpPr>
          <p:nvPr/>
        </p:nvSpPr>
        <p:spPr>
          <a:xfrm>
            <a:off x="0" y="404664"/>
            <a:ext cx="681513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централизации закупок продуктов питания через центр</a:t>
            </a: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71473" y="1500175"/>
            <a:ext cx="7857399" cy="4214841"/>
            <a:chOff x="255779" y="3786190"/>
            <a:chExt cx="5530118" cy="2928957"/>
          </a:xfrm>
        </p:grpSpPr>
        <p:grpSp>
          <p:nvGrpSpPr>
            <p:cNvPr id="3" name="Группа 52"/>
            <p:cNvGrpSpPr/>
            <p:nvPr/>
          </p:nvGrpSpPr>
          <p:grpSpPr>
            <a:xfrm>
              <a:off x="255779" y="3786190"/>
              <a:ext cx="5530118" cy="2928957"/>
              <a:chOff x="97748" y="928670"/>
              <a:chExt cx="8331904" cy="4857784"/>
            </a:xfrm>
          </p:grpSpPr>
          <p:cxnSp>
            <p:nvCxnSpPr>
              <p:cNvPr id="5" name="Прямая со стрелкой 4"/>
              <p:cNvCxnSpPr/>
              <p:nvPr/>
            </p:nvCxnSpPr>
            <p:spPr>
              <a:xfrm rot="5400000">
                <a:off x="1357290" y="4214818"/>
                <a:ext cx="571504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Группа 31"/>
              <p:cNvGrpSpPr/>
              <p:nvPr/>
            </p:nvGrpSpPr>
            <p:grpSpPr>
              <a:xfrm>
                <a:off x="97748" y="928670"/>
                <a:ext cx="8331904" cy="4857784"/>
                <a:chOff x="97748" y="928670"/>
                <a:chExt cx="8331904" cy="4857784"/>
              </a:xfrm>
            </p:grpSpPr>
            <p:cxnSp>
              <p:nvCxnSpPr>
                <p:cNvPr id="7" name="Прямая со стрелкой 3"/>
                <p:cNvCxnSpPr/>
                <p:nvPr/>
              </p:nvCxnSpPr>
              <p:spPr>
                <a:xfrm rot="16200000" flipH="1">
                  <a:off x="2857488" y="2143116"/>
                  <a:ext cx="571504" cy="42862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Скругленный прямоугольник 7"/>
                <p:cNvSpPr/>
                <p:nvPr/>
              </p:nvSpPr>
              <p:spPr>
                <a:xfrm>
                  <a:off x="3143240" y="2643182"/>
                  <a:ext cx="2643207" cy="1500198"/>
                </a:xfrm>
                <a:prstGeom prst="round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80000"/>
                    </a:lnSpc>
                    <a:buClr>
                      <a:srgbClr val="00CC66"/>
                    </a:buClr>
                    <a:defRPr/>
                  </a:pPr>
                  <a:r>
                    <a:rPr lang="ru-RU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Распределительно – </a:t>
                  </a:r>
                  <a:r>
                    <a:rPr lang="ru-RU" sz="16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логистический</a:t>
                  </a:r>
                  <a:r>
                    <a:rPr lang="ru-RU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центр</a:t>
                  </a:r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2237312" y="928670"/>
                  <a:ext cx="1477432" cy="1143009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План поставок товаров 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от заказчиков</a:t>
                  </a:r>
                </a:p>
              </p:txBody>
            </p:sp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4071934" y="928670"/>
                  <a:ext cx="1857388" cy="107157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График поставок 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от поставщиков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6357950" y="1214422"/>
                  <a:ext cx="2000264" cy="121444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Прием 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на ответственное хранение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6429388" y="2857496"/>
                  <a:ext cx="1928826" cy="107157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Входной контроль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552260" y="2987054"/>
                  <a:ext cx="1747911" cy="1071571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Комплектация заказов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857224" y="4572008"/>
                  <a:ext cx="1714512" cy="1000132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Доставка заказов заказчику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3571868" y="4643446"/>
                  <a:ext cx="1785950" cy="1000132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Оформление документов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6572264" y="4643446"/>
                  <a:ext cx="1857388" cy="1143008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Отчетность 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перед поставщиком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7" name="Прямая со стрелкой 16"/>
                <p:cNvCxnSpPr>
                  <a:endCxn id="10" idx="2"/>
                </p:cNvCxnSpPr>
                <p:nvPr/>
              </p:nvCxnSpPr>
              <p:spPr>
                <a:xfrm rot="5400000" flipH="1" flipV="1">
                  <a:off x="4679157" y="2321711"/>
                  <a:ext cx="642942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>
                <a:xfrm rot="10800000" flipV="1">
                  <a:off x="5715008" y="2357430"/>
                  <a:ext cx="714380" cy="42862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/>
                <p:cNvCxnSpPr/>
                <p:nvPr/>
              </p:nvCxnSpPr>
              <p:spPr>
                <a:xfrm>
                  <a:off x="5786446" y="3357562"/>
                  <a:ext cx="57150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>
                  <a:stCxn id="8" idx="1"/>
                </p:cNvCxnSpPr>
                <p:nvPr/>
              </p:nvCxnSpPr>
              <p:spPr>
                <a:xfrm flipH="1">
                  <a:off x="2370311" y="3393281"/>
                  <a:ext cx="772929" cy="5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/>
                <p:nvPr/>
              </p:nvCxnSpPr>
              <p:spPr>
                <a:xfrm>
                  <a:off x="5643570" y="4143380"/>
                  <a:ext cx="857256" cy="57150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5429256" y="5143512"/>
                  <a:ext cx="1071570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 rot="10800000">
                  <a:off x="3694336" y="1639565"/>
                  <a:ext cx="364253" cy="263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Скругленный прямоугольник 24"/>
                <p:cNvSpPr/>
                <p:nvPr/>
              </p:nvSpPr>
              <p:spPr>
                <a:xfrm>
                  <a:off x="97748" y="1340346"/>
                  <a:ext cx="1912340" cy="1109903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b="1" dirty="0" smtClean="0">
                      <a:solidFill>
                        <a:schemeClr val="tx2"/>
                      </a:solidFill>
                    </a:rPr>
                    <a:t>Зонтичные договоры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b="1" dirty="0" smtClean="0">
                      <a:solidFill>
                        <a:schemeClr val="tx2"/>
                      </a:solidFill>
                    </a:rPr>
                    <a:t>со 100 заказчиками</a:t>
                  </a:r>
                  <a:endParaRPr lang="ru-RU" sz="1400" b="1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cxnSp>
          <p:nvCxnSpPr>
            <p:cNvPr id="4" name="Прямая со стрелкой 3"/>
            <p:cNvCxnSpPr/>
            <p:nvPr/>
          </p:nvCxnSpPr>
          <p:spPr>
            <a:xfrm>
              <a:off x="1512748" y="4580483"/>
              <a:ext cx="754182" cy="44679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Заголовок 1"/>
          <p:cNvSpPr txBox="1">
            <a:spLocks/>
          </p:cNvSpPr>
          <p:nvPr/>
        </p:nvSpPr>
        <p:spPr>
          <a:xfrm>
            <a:off x="0" y="476672"/>
            <a:ext cx="630019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работы распределительно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endCxn id="15" idx="1"/>
          </p:cNvCxnSpPr>
          <p:nvPr/>
        </p:nvCxnSpPr>
        <p:spPr>
          <a:xfrm>
            <a:off x="2928926" y="5143512"/>
            <a:ext cx="918814" cy="136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65"/>
          <p:cNvSpPr txBox="1">
            <a:spLocks noChangeArrowheads="1"/>
          </p:cNvSpPr>
          <p:nvPr/>
        </p:nvSpPr>
        <p:spPr bwMode="auto">
          <a:xfrm>
            <a:off x="3320316" y="3269686"/>
            <a:ext cx="1500198" cy="642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«Зонтичный» договора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 взаимодействии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0" y="476672"/>
            <a:ext cx="5009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движения денежных средств и товаров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5106266" y="2983934"/>
            <a:ext cx="1371060" cy="271475"/>
          </a:xfrm>
          <a:prstGeom prst="rect">
            <a:avLst/>
          </a:prstGeom>
          <a:noFill/>
          <a:ln w="12700" algn="ctr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2"/>
                </a:solidFill>
              </a:rPr>
              <a:t>заявки на закупку</a:t>
            </a:r>
          </a:p>
        </p:txBody>
      </p:sp>
      <p:cxnSp>
        <p:nvCxnSpPr>
          <p:cNvPr id="1056" name="AutoShape 32"/>
          <p:cNvCxnSpPr>
            <a:cxnSpLocks noChangeShapeType="1"/>
          </p:cNvCxnSpPr>
          <p:nvPr/>
        </p:nvCxnSpPr>
        <p:spPr bwMode="auto">
          <a:xfrm>
            <a:off x="8024238" y="4469823"/>
            <a:ext cx="0" cy="1314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 flipV="1">
            <a:off x="3859556" y="5041323"/>
            <a:ext cx="0" cy="742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59" name="AutoShape 35"/>
          <p:cNvCxnSpPr>
            <a:cxnSpLocks noChangeShapeType="1"/>
          </p:cNvCxnSpPr>
          <p:nvPr/>
        </p:nvCxnSpPr>
        <p:spPr bwMode="auto">
          <a:xfrm flipH="1" flipV="1">
            <a:off x="6499807" y="2660073"/>
            <a:ext cx="1155110" cy="1038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0" name="AutoShape 36"/>
          <p:cNvCxnSpPr>
            <a:cxnSpLocks noChangeShapeType="1"/>
          </p:cNvCxnSpPr>
          <p:nvPr/>
        </p:nvCxnSpPr>
        <p:spPr bwMode="auto">
          <a:xfrm flipH="1" flipV="1">
            <a:off x="6499807" y="2526723"/>
            <a:ext cx="1422278" cy="1171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1" name="AutoShape 37"/>
          <p:cNvCxnSpPr>
            <a:cxnSpLocks noChangeShapeType="1"/>
          </p:cNvCxnSpPr>
          <p:nvPr/>
        </p:nvCxnSpPr>
        <p:spPr bwMode="auto">
          <a:xfrm flipH="1" flipV="1">
            <a:off x="6499807" y="2431473"/>
            <a:ext cx="1697304" cy="1266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4" name="AutoShape 40"/>
          <p:cNvSpPr>
            <a:spLocks noChangeArrowheads="1"/>
          </p:cNvSpPr>
          <p:nvPr/>
        </p:nvSpPr>
        <p:spPr bwMode="auto">
          <a:xfrm>
            <a:off x="605672" y="4841322"/>
            <a:ext cx="2000263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base">
              <a:lnSpc>
                <a:spcPct val="80000"/>
              </a:lnSpc>
              <a:spcBef>
                <a:spcPct val="0"/>
              </a:spcBef>
              <a:buClr>
                <a:srgbClr val="00CC66"/>
              </a:buClr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открытого конкурса </a:t>
            </a:r>
          </a:p>
          <a:p>
            <a:pPr marR="0" lvl="0" indent="0" algn="ctr" fontAlgn="base">
              <a:lnSpc>
                <a:spcPct val="80000"/>
              </a:lnSpc>
              <a:spcBef>
                <a:spcPct val="0"/>
              </a:spcBef>
              <a:buClr>
                <a:srgbClr val="00CC66"/>
              </a:buClr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оказание услуг склада</a:t>
            </a:r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>
            <a:off x="319920" y="1340860"/>
            <a:ext cx="2857520" cy="214314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defRPr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algn="ctr" fontAlgn="base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В 2016 году - средства резервного фонда.</a:t>
            </a:r>
          </a:p>
          <a:p>
            <a:pPr algn="ctr" fontAlgn="base">
              <a:defRPr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algn="ctr" fontAlgn="base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С 2017 года  и далее – финансирование мероприятия  в рамках 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госпрограммы «Экономическое развитие Вологодской области </a:t>
            </a:r>
          </a:p>
          <a:p>
            <a:pPr algn="ctr" fontAlgn="base">
              <a:defRPr/>
            </a:pPr>
            <a:r>
              <a:rPr lang="ru-RU" altLang="ru-RU" sz="1400" b="1" dirty="0" smtClean="0">
                <a:solidFill>
                  <a:schemeClr val="tx2"/>
                </a:solidFill>
              </a:rPr>
              <a:t>на 2014-2020 гг.»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2963126" y="4269818"/>
            <a:ext cx="1723891" cy="7715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/>
                </a:solidFill>
              </a:rPr>
              <a:t>Распределительно – </a:t>
            </a:r>
            <a:r>
              <a:rPr lang="ru-RU" sz="1400" b="1" dirty="0" err="1" smtClean="0">
                <a:solidFill>
                  <a:schemeClr val="tx2"/>
                </a:solidFill>
              </a:rPr>
              <a:t>логистический</a:t>
            </a:r>
            <a:r>
              <a:rPr lang="ru-RU" sz="1400" b="1" dirty="0" smtClean="0">
                <a:solidFill>
                  <a:schemeClr val="tx2"/>
                </a:solidFill>
              </a:rPr>
              <a:t> центр</a:t>
            </a:r>
          </a:p>
        </p:txBody>
      </p:sp>
      <p:sp>
        <p:nvSpPr>
          <p:cNvPr id="1067" name="AutoShape 43"/>
          <p:cNvSpPr>
            <a:spLocks noChangeArrowheads="1"/>
          </p:cNvSpPr>
          <p:nvPr/>
        </p:nvSpPr>
        <p:spPr bwMode="auto">
          <a:xfrm>
            <a:off x="1105738" y="3484000"/>
            <a:ext cx="1281611" cy="27146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defRPr/>
            </a:pPr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1120116" y="4555570"/>
            <a:ext cx="1037242" cy="2857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R="0" lv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50" dirty="0" smtClean="0"/>
          </a:p>
        </p:txBody>
      </p:sp>
      <p:sp>
        <p:nvSpPr>
          <p:cNvPr id="1069" name="AutoShape 45"/>
          <p:cNvSpPr>
            <a:spLocks noChangeArrowheads="1"/>
          </p:cNvSpPr>
          <p:nvPr/>
        </p:nvSpPr>
        <p:spPr bwMode="auto">
          <a:xfrm rot="14377136">
            <a:off x="2292904" y="4927080"/>
            <a:ext cx="1333500" cy="53513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R="0" lv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50" dirty="0" smtClean="0"/>
          </a:p>
        </p:txBody>
      </p:sp>
      <p:cxnSp>
        <p:nvCxnSpPr>
          <p:cNvPr id="1075" name="AutoShape 51"/>
          <p:cNvCxnSpPr>
            <a:cxnSpLocks noChangeShapeType="1"/>
          </p:cNvCxnSpPr>
          <p:nvPr/>
        </p:nvCxnSpPr>
        <p:spPr bwMode="auto">
          <a:xfrm>
            <a:off x="5163966" y="2926773"/>
            <a:ext cx="0" cy="352425"/>
          </a:xfrm>
          <a:prstGeom prst="straightConnector1">
            <a:avLst/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</p:cxnSp>
      <p:sp>
        <p:nvSpPr>
          <p:cNvPr id="1079" name="AutoShape 55"/>
          <p:cNvSpPr>
            <a:spLocks noChangeArrowheads="1"/>
          </p:cNvSpPr>
          <p:nvPr/>
        </p:nvSpPr>
        <p:spPr bwMode="auto">
          <a:xfrm>
            <a:off x="5226829" y="4198380"/>
            <a:ext cx="1037242" cy="35716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dirty="0" smtClean="0"/>
          </a:p>
        </p:txBody>
      </p: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4849650" y="4622223"/>
            <a:ext cx="2042566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rgbClr val="00CC66"/>
              </a:buClr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совместных закупок на поставку продуктов питания</a:t>
            </a:r>
          </a:p>
        </p:txBody>
      </p:sp>
      <p:sp>
        <p:nvSpPr>
          <p:cNvPr id="1081" name="AutoShape 57"/>
          <p:cNvSpPr>
            <a:spLocks noChangeArrowheads="1"/>
          </p:cNvSpPr>
          <p:nvPr/>
        </p:nvSpPr>
        <p:spPr bwMode="auto">
          <a:xfrm>
            <a:off x="7324886" y="3698298"/>
            <a:ext cx="1567594" cy="7715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</a:rPr>
              <a:t>Поставщик</a:t>
            </a:r>
          </a:p>
        </p:txBody>
      </p:sp>
      <p:sp>
        <p:nvSpPr>
          <p:cNvPr id="1082" name="AutoShape 58"/>
          <p:cNvSpPr>
            <a:spLocks noChangeArrowheads="1"/>
          </p:cNvSpPr>
          <p:nvPr/>
        </p:nvSpPr>
        <p:spPr bwMode="auto">
          <a:xfrm rot="14906050">
            <a:off x="6554107" y="4468421"/>
            <a:ext cx="1029335" cy="43375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50" dirty="0" smtClean="0"/>
          </a:p>
        </p:txBody>
      </p:sp>
      <p:sp>
        <p:nvSpPr>
          <p:cNvPr id="1083" name="Text Box 59"/>
          <p:cNvSpPr txBox="1">
            <a:spLocks noChangeArrowheads="1"/>
          </p:cNvSpPr>
          <p:nvPr/>
        </p:nvSpPr>
        <p:spPr bwMode="auto">
          <a:xfrm>
            <a:off x="5177704" y="5841454"/>
            <a:ext cx="1611816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поставка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товара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Text Box 60"/>
          <p:cNvSpPr txBox="1">
            <a:spLocks noChangeArrowheads="1"/>
          </p:cNvSpPr>
          <p:nvPr/>
        </p:nvSpPr>
        <p:spPr bwMode="auto">
          <a:xfrm>
            <a:off x="7324886" y="2660073"/>
            <a:ext cx="1005810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контракты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6" name="AutoShape 62"/>
          <p:cNvSpPr>
            <a:spLocks noChangeArrowheads="1"/>
          </p:cNvSpPr>
          <p:nvPr/>
        </p:nvSpPr>
        <p:spPr bwMode="auto">
          <a:xfrm>
            <a:off x="4677638" y="1412298"/>
            <a:ext cx="2071702" cy="5048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Средства</a:t>
            </a:r>
          </a:p>
          <a:p>
            <a:pPr algn="ctr" fontAlgn="base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 бюджета ВО</a:t>
            </a:r>
          </a:p>
        </p:txBody>
      </p:sp>
      <p:cxnSp>
        <p:nvCxnSpPr>
          <p:cNvPr id="1087" name="AutoShape 63"/>
          <p:cNvCxnSpPr>
            <a:cxnSpLocks noChangeShapeType="1"/>
          </p:cNvCxnSpPr>
          <p:nvPr/>
        </p:nvCxnSpPr>
        <p:spPr bwMode="auto">
          <a:xfrm>
            <a:off x="3859556" y="5784273"/>
            <a:ext cx="416468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89" name="Text Box 65"/>
          <p:cNvSpPr txBox="1">
            <a:spLocks noChangeArrowheads="1"/>
          </p:cNvSpPr>
          <p:nvPr/>
        </p:nvSpPr>
        <p:spPr bwMode="auto">
          <a:xfrm>
            <a:off x="3963258" y="2340992"/>
            <a:ext cx="1214446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поставка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товара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5672" y="3769752"/>
            <a:ext cx="192882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Комитет государственного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заказа области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49076" y="3341124"/>
            <a:ext cx="192882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Комитет государственного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заказа области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 rot="5400000">
            <a:off x="4963389" y="3055376"/>
            <a:ext cx="428629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 rot="5400000">
            <a:off x="4982008" y="2036622"/>
            <a:ext cx="391392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 rot="5400000">
            <a:off x="5339198" y="2036622"/>
            <a:ext cx="391392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 rot="5400000">
            <a:off x="5982140" y="2036622"/>
            <a:ext cx="391392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 rot="5400000">
            <a:off x="5624950" y="2036622"/>
            <a:ext cx="391392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 rot="5400000">
            <a:off x="5249141" y="3055373"/>
            <a:ext cx="428629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2"/>
          <p:cNvSpPr>
            <a:spLocks noChangeArrowheads="1"/>
          </p:cNvSpPr>
          <p:nvPr/>
        </p:nvSpPr>
        <p:spPr bwMode="auto">
          <a:xfrm rot="5400000">
            <a:off x="6034959" y="3055373"/>
            <a:ext cx="428629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5400000">
            <a:off x="5606331" y="3055373"/>
            <a:ext cx="428629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78" name="AutoShape 54"/>
          <p:cNvSpPr>
            <a:spLocks noChangeArrowheads="1"/>
          </p:cNvSpPr>
          <p:nvPr/>
        </p:nvSpPr>
        <p:spPr bwMode="auto">
          <a:xfrm>
            <a:off x="4963390" y="2340992"/>
            <a:ext cx="1540147" cy="6000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Государственные заказчики</a:t>
            </a:r>
          </a:p>
        </p:txBody>
      </p:sp>
      <p:cxnSp>
        <p:nvCxnSpPr>
          <p:cNvPr id="1088" name="AutoShape 64"/>
          <p:cNvCxnSpPr>
            <a:cxnSpLocks noChangeShapeType="1"/>
          </p:cNvCxnSpPr>
          <p:nvPr/>
        </p:nvCxnSpPr>
        <p:spPr bwMode="auto">
          <a:xfrm rot="16200000">
            <a:off x="3571052" y="2814515"/>
            <a:ext cx="1590675" cy="1186542"/>
          </a:xfrm>
          <a:prstGeom prst="bentConnector3">
            <a:avLst>
              <a:gd name="adj1" fmla="val 9904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38" name="AutoShape 35"/>
          <p:cNvCxnSpPr>
            <a:cxnSpLocks noChangeShapeType="1"/>
          </p:cNvCxnSpPr>
          <p:nvPr/>
        </p:nvCxnSpPr>
        <p:spPr bwMode="auto">
          <a:xfrm rot="5400000" flipH="1" flipV="1">
            <a:off x="3652408" y="3009032"/>
            <a:ext cx="1395416" cy="10594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" name="AutoShape 35"/>
          <p:cNvCxnSpPr>
            <a:cxnSpLocks noChangeShapeType="1"/>
          </p:cNvCxnSpPr>
          <p:nvPr/>
        </p:nvCxnSpPr>
        <p:spPr bwMode="auto">
          <a:xfrm rot="5400000" flipH="1" flipV="1">
            <a:off x="3795284" y="3009032"/>
            <a:ext cx="1395416" cy="10594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6" name="AutoShape 35"/>
          <p:cNvCxnSpPr>
            <a:cxnSpLocks noChangeShapeType="1"/>
          </p:cNvCxnSpPr>
          <p:nvPr/>
        </p:nvCxnSpPr>
        <p:spPr bwMode="auto">
          <a:xfrm rot="5400000" flipH="1" flipV="1">
            <a:off x="3957207" y="3132861"/>
            <a:ext cx="1285884" cy="9880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4" name="TextBox 53"/>
          <p:cNvSpPr txBox="1"/>
          <p:nvPr/>
        </p:nvSpPr>
        <p:spPr>
          <a:xfrm>
            <a:off x="2605936" y="505563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контракт</a:t>
            </a:r>
            <a:endParaRPr lang="ru-RU" sz="1200" dirty="0"/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0" name="AutoShape 42"/>
          <p:cNvSpPr>
            <a:spLocks noChangeArrowheads="1"/>
          </p:cNvSpPr>
          <p:nvPr/>
        </p:nvSpPr>
        <p:spPr bwMode="auto">
          <a:xfrm>
            <a:off x="1619672" y="5949280"/>
            <a:ext cx="2736304" cy="7715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2"/>
                </a:solidFill>
              </a:rPr>
              <a:t>Россельхознадзор</a:t>
            </a:r>
            <a:r>
              <a:rPr lang="ru-RU" sz="1400" b="1" dirty="0" smtClean="0">
                <a:solidFill>
                  <a:schemeClr val="tx2"/>
                </a:solidFill>
              </a:rPr>
              <a:t>,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2"/>
                </a:solidFill>
              </a:rPr>
              <a:t>Роспотребнадзор</a:t>
            </a:r>
            <a:endParaRPr lang="ru-RU" sz="1400" b="1" dirty="0" smtClean="0">
              <a:solidFill>
                <a:schemeClr val="tx2"/>
              </a:solidFill>
            </a:endParaRPr>
          </a:p>
        </p:txBody>
      </p:sp>
      <p:cxnSp>
        <p:nvCxnSpPr>
          <p:cNvPr id="56" name="AutoShape 35"/>
          <p:cNvCxnSpPr>
            <a:cxnSpLocks noChangeShapeType="1"/>
          </p:cNvCxnSpPr>
          <p:nvPr/>
        </p:nvCxnSpPr>
        <p:spPr bwMode="auto">
          <a:xfrm flipV="1">
            <a:off x="3707904" y="5085184"/>
            <a:ext cx="0" cy="8640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2699792" y="5661248"/>
            <a:ext cx="936104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проверки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520259"/>
            <a:ext cx="2133600" cy="365125"/>
          </a:xfrm>
        </p:spPr>
        <p:txBody>
          <a:bodyPr/>
          <a:lstStyle/>
          <a:p>
            <a:pPr>
              <a:defRPr/>
            </a:pPr>
            <a:fld id="{FA3E0449-1676-4A97-89AE-A5C186DC537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0" y="467379"/>
            <a:ext cx="687625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 работы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распределительно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 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02214"/>
            <a:ext cx="5292080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700" kern="0" spc="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Нарушения при 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поставке</a:t>
            </a:r>
            <a:r>
              <a:rPr lang="ru-RU" sz="1700" kern="0" spc="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продовольственных товаров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1484313"/>
            <a:ext cx="5040114" cy="3603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Возврат некачественных товаров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276872"/>
            <a:ext cx="3619898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9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Количество</a:t>
            </a:r>
            <a:r>
              <a:rPr lang="ru-RU" sz="1400" b="1" dirty="0" smtClean="0">
                <a:solidFill>
                  <a:prstClr val="black"/>
                </a:solidFill>
                <a:latin typeface="+mn-lt"/>
                <a:cs typeface="+mn-cs"/>
              </a:rPr>
              <a:t> выставленных  </a:t>
            </a:r>
          </a:p>
          <a:p>
            <a:pPr algn="ctr">
              <a:defRPr sz="19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  <a:latin typeface="+mn-lt"/>
                <a:cs typeface="+mn-cs"/>
              </a:rPr>
              <a:t>претензий к поставщикам </a:t>
            </a:r>
            <a:endParaRPr lang="ru-RU" sz="14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8" name="Рисунок 1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3810" y="2132856"/>
            <a:ext cx="2452406" cy="2016224"/>
          </a:xfrm>
          <a:prstGeom prst="rect">
            <a:avLst/>
          </a:prstGeom>
        </p:spPr>
      </p:pic>
      <p:pic>
        <p:nvPicPr>
          <p:cNvPr id="20" name="Рисунок 19" descr="C:\Documents and Settings\USER\Local Settings\Temp\IMG_38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2448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J:\DCIM\102MSDCF\DSC048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365104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J:\DCIM\102MSDCF\DSC046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13285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Диаграмма 18"/>
          <p:cNvGraphicFramePr/>
          <p:nvPr/>
        </p:nvGraphicFramePr>
        <p:xfrm>
          <a:off x="395536" y="3068960"/>
          <a:ext cx="3456384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6834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minehkonom_razvit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861096"/>
            <a:ext cx="1656184" cy="1414616"/>
          </a:xfrm>
          <a:prstGeom prst="rect">
            <a:avLst/>
          </a:prstGeom>
        </p:spPr>
      </p:pic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3275856" y="1916832"/>
            <a:ext cx="5112568" cy="403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80000"/>
              </a:lnSpc>
              <a:buFont typeface="Wingdings"/>
              <a:buChar char="à"/>
            </a:pPr>
            <a:r>
              <a:rPr lang="ru-RU" sz="1600" dirty="0" smtClean="0">
                <a:solidFill>
                  <a:srgbClr val="5890C8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1600" dirty="0" smtClean="0">
                <a:latin typeface="Calibri" pitchFamily="34" charset="0"/>
                <a:sym typeface="Wingdings" pitchFamily="2" charset="2"/>
              </a:rPr>
              <a:t>Включен в число «</a:t>
            </a:r>
            <a:r>
              <a:rPr lang="ru-RU" sz="1600" dirty="0" err="1" smtClean="0">
                <a:latin typeface="Calibri" pitchFamily="34" charset="0"/>
                <a:sym typeface="Wingdings" pitchFamily="2" charset="2"/>
              </a:rPr>
              <a:t>пилотных</a:t>
            </a:r>
            <a:r>
              <a:rPr lang="ru-RU" sz="1600" dirty="0" smtClean="0">
                <a:latin typeface="Calibri" pitchFamily="34" charset="0"/>
                <a:sym typeface="Wingdings" pitchFamily="2" charset="2"/>
              </a:rPr>
              <a:t>» проектов доклада по результатам мониторинга закупок питания в образовательных и медицинских учреждениях России, подготовленного Общероссийским Народным Фронтом</a:t>
            </a:r>
          </a:p>
          <a:p>
            <a:pPr>
              <a:lnSpc>
                <a:spcPct val="80000"/>
              </a:lnSpc>
              <a:buFont typeface="Wingdings"/>
              <a:buChar char="à"/>
            </a:pPr>
            <a:endParaRPr lang="ru-RU" sz="1600" dirty="0" smtClean="0">
              <a:solidFill>
                <a:srgbClr val="5890C8"/>
              </a:solidFill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/>
              <a:buChar char="à"/>
            </a:pPr>
            <a:r>
              <a:rPr lang="ru-RU" sz="1600" dirty="0" smtClean="0">
                <a:solidFill>
                  <a:srgbClr val="5890C8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1600" dirty="0" smtClean="0">
                <a:latin typeface="Calibri" pitchFamily="34" charset="0"/>
                <a:sym typeface="Wingdings" pitchFamily="2" charset="2"/>
              </a:rPr>
              <a:t>Вошел в реестр передовых практик реализации норм законодательства в сфере осуществления закупок         ООО «Гильдия отечественных закупщиков и специалистов по закупкам и продажам»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solidFill>
                <a:srgbClr val="5890C8"/>
              </a:solidFill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/>
              <a:buChar char="à"/>
            </a:pPr>
            <a:r>
              <a:rPr lang="ru-RU" sz="1600" dirty="0" smtClean="0">
                <a:solidFill>
                  <a:srgbClr val="5890C8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1600" dirty="0" smtClean="0">
                <a:latin typeface="Calibri" pitchFamily="34" charset="0"/>
                <a:sym typeface="Wingdings" pitchFamily="2" charset="2"/>
              </a:rPr>
              <a:t>Включен в список рекомендованных практик субъектов Российской Федерации по содействию развитию конкуренции в субъектах Российской Федерации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5890C8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ru-RU" sz="1600" dirty="0" smtClean="0">
                <a:latin typeface="Times New Roman"/>
                <a:ea typeface="Calibri"/>
              </a:rPr>
              <a:t> </a:t>
            </a:r>
            <a:r>
              <a:rPr lang="ru-RU" sz="1600" dirty="0" smtClean="0">
                <a:latin typeface="Calibri" pitchFamily="34" charset="0"/>
              </a:rPr>
              <a:t>Опыт работы планируется заложить в законопроекте о социальном питании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rgbClr val="5890C8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ru-RU" sz="1600" dirty="0" smtClean="0">
                <a:latin typeface="Calibri" pitchFamily="34" charset="0"/>
                <a:sym typeface="Wingdings" pitchFamily="2" charset="2"/>
              </a:rPr>
              <a:t>Трансляция практики в других субъектах </a:t>
            </a:r>
            <a:r>
              <a:rPr lang="ru-RU" sz="1600" dirty="0" smtClean="0">
                <a:latin typeface="Calibri" pitchFamily="34" charset="0"/>
              </a:rPr>
              <a:t>Российской Федерации: Самарской области и Республике Мордовия</a:t>
            </a:r>
            <a:endParaRPr lang="ru-RU" sz="1600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404417" y="347986"/>
            <a:ext cx="4103687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336699"/>
                </a:solidFill>
                <a:latin typeface="Calibri" pitchFamily="34" charset="0"/>
              </a:rPr>
              <a:t>Достижения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024758" y="1916583"/>
            <a:ext cx="0" cy="41767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Oval 56"/>
          <p:cNvSpPr>
            <a:spLocks noChangeArrowheads="1"/>
          </p:cNvSpPr>
          <p:nvPr/>
        </p:nvSpPr>
        <p:spPr bwMode="auto">
          <a:xfrm>
            <a:off x="360363" y="116632"/>
            <a:ext cx="795337" cy="7953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6" name="Picture 64" descr="planning-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188069"/>
            <a:ext cx="6477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logo-on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988840"/>
            <a:ext cx="1024113" cy="864096"/>
          </a:xfrm>
          <a:prstGeom prst="rect">
            <a:avLst/>
          </a:prstGeom>
        </p:spPr>
      </p:pic>
      <p:pic>
        <p:nvPicPr>
          <p:cNvPr id="10" name="Рисунок 9" descr="1955-3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133030"/>
            <a:ext cx="1359431" cy="888306"/>
          </a:xfrm>
          <a:prstGeom prst="rect">
            <a:avLst/>
          </a:prstGeom>
        </p:spPr>
      </p:pic>
      <p:pic>
        <p:nvPicPr>
          <p:cNvPr id="12" name="Рисунок 11" descr="simvolika-samarskaia-obla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5213357"/>
            <a:ext cx="1224136" cy="816091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552931" y="6408739"/>
            <a:ext cx="2134138" cy="476645"/>
          </a:xfrm>
        </p:spPr>
        <p:txBody>
          <a:bodyPr/>
          <a:lstStyle/>
          <a:p>
            <a:pPr>
              <a:defRPr/>
            </a:pPr>
            <a:fld id="{10D5BBDC-705D-44E8-A0B6-75B372E0CBB9}" type="slidenum">
              <a:rPr lang="ru-RU" sz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9632" y="119675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проект «Специализированный склад»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20" name="Рисунок 19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2348880"/>
            <a:ext cx="648072" cy="507581"/>
          </a:xfrm>
          <a:prstGeom prst="rect">
            <a:avLst/>
          </a:prstGeom>
        </p:spPr>
      </p:pic>
      <p:pic>
        <p:nvPicPr>
          <p:cNvPr id="17" name="Рисунок 16" descr="3433ad0211048d94401d8faf404143c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5143258"/>
            <a:ext cx="792088" cy="8780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B192C4E5-6BEC-4AEC-A2B0-746A0BD6061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36512" y="1150466"/>
            <a:ext cx="9144000" cy="840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5400" dirty="0">
                <a:solidFill>
                  <a:srgbClr val="336699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24051" y="4316463"/>
            <a:ext cx="51847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ru-RU" sz="3200" dirty="0" smtClean="0">
                <a:latin typeface="Calibri" pitchFamily="34" charset="0"/>
              </a:rPr>
              <a:t>gz.</a:t>
            </a:r>
            <a:r>
              <a:rPr lang="en-US" altLang="ru-RU" sz="3200" dirty="0" smtClean="0">
                <a:solidFill>
                  <a:srgbClr val="336699"/>
                </a:solidFill>
                <a:latin typeface="Calibri" pitchFamily="34" charset="0"/>
              </a:rPr>
              <a:t>gov</a:t>
            </a:r>
            <a:r>
              <a:rPr lang="ru-RU" altLang="ru-RU" sz="3200" dirty="0" smtClean="0">
                <a:solidFill>
                  <a:srgbClr val="336699"/>
                </a:solidFill>
                <a:latin typeface="Calibri" pitchFamily="34" charset="0"/>
              </a:rPr>
              <a:t>35</a:t>
            </a:r>
            <a:r>
              <a:rPr lang="ru-RU" altLang="ru-RU" sz="3200" dirty="0" smtClean="0">
                <a:latin typeface="Calibri" pitchFamily="34" charset="0"/>
              </a:rPr>
              <a:t>.</a:t>
            </a:r>
            <a:r>
              <a:rPr lang="en-US" altLang="ru-RU" sz="3200" dirty="0" err="1" smtClean="0">
                <a:latin typeface="Calibri" pitchFamily="34" charset="0"/>
              </a:rPr>
              <a:t>ru</a:t>
            </a:r>
            <a:endParaRPr lang="ru-RU" altLang="ru-RU" sz="3200" dirty="0"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14626" y="4839816"/>
            <a:ext cx="3600450" cy="7571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16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Официальный сайт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16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Комитета государственного заказа </a:t>
            </a:r>
            <a:r>
              <a:rPr lang="ru-RU" altLang="ru-RU" sz="160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Вологодской области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446713" y="3345978"/>
            <a:ext cx="1727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36699"/>
                </a:solidFill>
                <a:latin typeface="Calibri" pitchFamily="34" charset="0"/>
              </a:rPr>
              <a:t>(8172) </a:t>
            </a:r>
            <a:r>
              <a:rPr lang="en-US" sz="1600" dirty="0" smtClean="0">
                <a:latin typeface="Calibri" pitchFamily="34" charset="0"/>
              </a:rPr>
              <a:t>23-01-60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10" name="Picture 9" descr="phone-email-ic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r="68797"/>
          <a:stretch>
            <a:fillRect/>
          </a:stretch>
        </p:blipFill>
        <p:spPr bwMode="auto">
          <a:xfrm>
            <a:off x="4941888" y="3258666"/>
            <a:ext cx="5032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hone-email-icon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69463"/>
          <a:stretch>
            <a:fillRect/>
          </a:stretch>
        </p:blipFill>
        <p:spPr bwMode="auto">
          <a:xfrm>
            <a:off x="4924426" y="2687166"/>
            <a:ext cx="4937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446713" y="2772891"/>
            <a:ext cx="1584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latin typeface="Calibri" pitchFamily="34" charset="0"/>
              </a:rPr>
              <a:t>kgz</a:t>
            </a:r>
            <a:r>
              <a:rPr lang="ru-RU" sz="1600" dirty="0" smtClean="0">
                <a:solidFill>
                  <a:srgbClr val="336699"/>
                </a:solidFill>
                <a:latin typeface="Calibri" pitchFamily="34" charset="0"/>
              </a:rPr>
              <a:t>@</a:t>
            </a:r>
            <a:r>
              <a:rPr lang="en-US" sz="1600" dirty="0" err="1">
                <a:latin typeface="Calibri" pitchFamily="34" charset="0"/>
              </a:rPr>
              <a:t>gov</a:t>
            </a:r>
            <a:r>
              <a:rPr lang="ru-RU" sz="1600" dirty="0">
                <a:latin typeface="Calibri" pitchFamily="34" charset="0"/>
              </a:rPr>
              <a:t>35</a:t>
            </a:r>
            <a:r>
              <a:rPr lang="ru-RU" sz="1600" dirty="0">
                <a:solidFill>
                  <a:srgbClr val="6196CB"/>
                </a:solidFill>
                <a:latin typeface="Calibri" pitchFamily="34" charset="0"/>
              </a:rPr>
              <a:t>.</a:t>
            </a:r>
            <a:r>
              <a:rPr lang="en-US" sz="1600" dirty="0" err="1">
                <a:solidFill>
                  <a:srgbClr val="336699"/>
                </a:solidFill>
                <a:latin typeface="Calibri" pitchFamily="34" charset="0"/>
              </a:rPr>
              <a:t>ru</a:t>
            </a:r>
            <a:endParaRPr lang="ru-RU" sz="1600" dirty="0">
              <a:solidFill>
                <a:srgbClr val="336699"/>
              </a:solidFill>
              <a:latin typeface="Calibri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16200000">
            <a:off x="3717926" y="3174528"/>
            <a:ext cx="15113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" name="Рисунок 7" descr="I:\Пользователи\Цивилев Игорь Сергеевич\темп\документы старые старые\МОИ ДОКУМЕНТЫ\ВЫСТАВКИ\Москва\СЛОНУ\логотип Комите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5185" y="2462036"/>
            <a:ext cx="1458743" cy="161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448</Words>
  <Application>Microsoft Office PowerPoint</Application>
  <PresentationFormat>Экран (4:3)</PresentationFormat>
  <Paragraphs>112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Комитет государственного заказа  области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Попова Анна</dc:creator>
  <cp:lastModifiedBy>avdoschenkoea</cp:lastModifiedBy>
  <cp:revision>267</cp:revision>
  <dcterms:created xsi:type="dcterms:W3CDTF">2015-10-21T12:50:35Z</dcterms:created>
  <dcterms:modified xsi:type="dcterms:W3CDTF">2021-03-25T11:36:11Z</dcterms:modified>
</cp:coreProperties>
</file>