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drawings/drawing3.xml" ContentType="application/vnd.openxmlformats-officedocument.drawingml.chartshapes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drawings/drawing4.xml" ContentType="application/vnd.openxmlformats-officedocument.drawingml.chartshapes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drawings/drawing5.xml" ContentType="application/vnd.openxmlformats-officedocument.drawingml.chartshapes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drawings/drawing6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325" r:id="rId3"/>
    <p:sldId id="327" r:id="rId4"/>
    <p:sldId id="328" r:id="rId5"/>
    <p:sldId id="344" r:id="rId6"/>
    <p:sldId id="345" r:id="rId7"/>
    <p:sldId id="340" r:id="rId8"/>
    <p:sldId id="330" r:id="rId9"/>
    <p:sldId id="322" r:id="rId10"/>
    <p:sldId id="316" r:id="rId11"/>
    <p:sldId id="331" r:id="rId12"/>
    <p:sldId id="336" r:id="rId13"/>
    <p:sldId id="278" r:id="rId14"/>
    <p:sldId id="268" r:id="rId15"/>
    <p:sldId id="280" r:id="rId16"/>
    <p:sldId id="312" r:id="rId17"/>
    <p:sldId id="298" r:id="rId18"/>
    <p:sldId id="343" r:id="rId19"/>
    <p:sldId id="332" r:id="rId20"/>
    <p:sldId id="334" r:id="rId21"/>
    <p:sldId id="337" r:id="rId22"/>
    <p:sldId id="321" r:id="rId23"/>
    <p:sldId id="346" r:id="rId24"/>
    <p:sldId id="291" r:id="rId25"/>
  </p:sldIdLst>
  <p:sldSz cx="12192000" cy="6858000"/>
  <p:notesSz cx="6781800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E48E8E"/>
    <a:srgbClr val="9CBC5C"/>
    <a:srgbClr val="1C51A6"/>
    <a:srgbClr val="0F65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200" autoAdjust="0"/>
  </p:normalViewPr>
  <p:slideViewPr>
    <p:cSldViewPr>
      <p:cViewPr varScale="1">
        <p:scale>
          <a:sx n="111" d="100"/>
          <a:sy n="111" d="100"/>
        </p:scale>
        <p:origin x="594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_____Microsoft_Excel9.xlsx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_____Microsoft_Excel10.xlsx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package" Target="../embeddings/_____Microsoft_Excel11.xlsx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oleObject" Target="file:///C:\Users\StrelkovaAV\Desktop\&#1082;&#1086;&#1085;&#1090;&#1088;&#1072;&#1082;&#1090;&#1099;%20&#1089;%20&#1089;&#1076;&#1089;.xlsx" TargetMode="External"/><Relationship Id="rId1" Type="http://schemas.openxmlformats.org/officeDocument/2006/relationships/themeOverride" Target="../theme/themeOverride13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trelkovaAV\Desktop\&#1088;&#1072;&#1089;&#1095;&#1077;&#1090;%20&#1087;&#1088;&#1086;&#1094;&#1077;&#1085;&#1090;&#1085;&#1086;&#1075;&#1086;%20&#1089;&#1086;&#1086;&#1090;&#1085;&#1086;&#1096;&#1077;&#1085;&#1080;&#1103;.xls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6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8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9947496930482592"/>
          <c:y val="9.4055408315388445E-2"/>
          <c:w val="0.47314952872134147"/>
          <c:h val="0.75929683617690902"/>
        </c:manualLayout>
      </c:layout>
      <c:doughnutChart>
        <c:varyColors val="1"/>
        <c:ser>
          <c:idx val="0"/>
          <c:order val="0"/>
          <c:explosion val="25"/>
          <c:dPt>
            <c:idx val="0"/>
            <c:bubble3D val="0"/>
            <c:explosion val="14"/>
          </c:dPt>
          <c:dPt>
            <c:idx val="1"/>
            <c:bubble3D val="0"/>
            <c:explosion val="13"/>
            <c:spPr>
              <a:solidFill>
                <a:schemeClr val="bg1">
                  <a:lumMod val="65000"/>
                </a:schemeClr>
              </a:solidFill>
            </c:spPr>
          </c:dPt>
          <c:dPt>
            <c:idx val="2"/>
            <c:bubble3D val="0"/>
            <c:explosion val="12"/>
            <c:spPr>
              <a:solidFill>
                <a:schemeClr val="bg1">
                  <a:lumMod val="65000"/>
                </a:schemeClr>
              </a:solidFill>
            </c:spPr>
          </c:dPt>
          <c:dPt>
            <c:idx val="3"/>
            <c:bubble3D val="0"/>
            <c:explosion val="15"/>
            <c:spPr>
              <a:solidFill>
                <a:schemeClr val="accent5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7.20997253820575E-2"/>
                  <c:y val="0.16303627629617354"/>
                </c:manualLayout>
              </c:layout>
              <c:tx>
                <c:rich>
                  <a:bodyPr/>
                  <a:lstStyle/>
                  <a:p>
                    <a:pPr>
                      <a:defRPr sz="1400" b="1"/>
                    </a:pPr>
                    <a:r>
                      <a:rPr lang="en-US" sz="1400" b="1"/>
                      <a:t>56%</a:t>
                    </a:r>
                    <a:endParaRPr lang="en-US" sz="140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200" b="1"/>
                      <a:t>44%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200" b="1"/>
                      <a:t>25%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8317197400290296E-2"/>
                  <c:y val="8.9406162000993827E-2"/>
                </c:manualLayout>
              </c:layout>
              <c:tx>
                <c:rich>
                  <a:bodyPr/>
                  <a:lstStyle/>
                  <a:p>
                    <a:pPr>
                      <a:defRPr sz="1400" b="1"/>
                    </a:pPr>
                    <a:r>
                      <a:rPr lang="en-US" sz="1400" b="1"/>
                      <a:t>75%</a:t>
                    </a:r>
                    <a:endParaRPr lang="en-US" sz="140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val>
            <c:numRef>
              <c:f>Лист2!$M$11:$P$11</c:f>
              <c:numCache>
                <c:formatCode>0.00%</c:formatCode>
                <c:ptCount val="4"/>
                <c:pt idx="0">
                  <c:v>0.56497452151224892</c:v>
                </c:pt>
                <c:pt idx="1">
                  <c:v>0.43502547848775108</c:v>
                </c:pt>
                <c:pt idx="2">
                  <c:v>0.25</c:v>
                </c:pt>
                <c:pt idx="3">
                  <c:v>0.75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4911970350723653"/>
          <c:y val="4.7109745631771997E-2"/>
          <c:w val="0.46388888888888891"/>
          <c:h val="0.77314814814814814"/>
        </c:manualLayout>
      </c:layout>
      <c:doughnutChart>
        <c:varyColors val="1"/>
        <c:ser>
          <c:idx val="0"/>
          <c:order val="0"/>
          <c:spPr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dPt>
            <c:idx val="0"/>
            <c:bubble3D val="0"/>
            <c:spPr>
              <a:solidFill>
                <a:sysClr val="window" lastClr="FFFFFF">
                  <a:lumMod val="75000"/>
                </a:sysClr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dPt>
          <c:dPt>
            <c:idx val="1"/>
            <c:bubble3D val="0"/>
            <c:spPr>
              <a:solidFill>
                <a:srgbClr val="4BACC6">
                  <a:lumMod val="75000"/>
                </a:srgbClr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44%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56%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val>
            <c:numRef>
              <c:f>Лист1!$B$6:$C$6</c:f>
              <c:numCache>
                <c:formatCode>0.00%</c:formatCode>
                <c:ptCount val="2"/>
                <c:pt idx="0">
                  <c:v>0.45</c:v>
                </c:pt>
                <c:pt idx="1">
                  <c:v>0.55000000000000004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9947496930482592"/>
          <c:y val="9.4055408315388445E-2"/>
          <c:w val="0.47314952872134147"/>
          <c:h val="0.75929683617690902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125"/>
          <c:y val="0.14583333333333334"/>
          <c:w val="0.42222222222222222"/>
          <c:h val="0.70370370370370372"/>
        </c:manualLayout>
      </c:layout>
      <c:doughnutChart>
        <c:varyColors val="1"/>
        <c:ser>
          <c:idx val="0"/>
          <c:order val="0"/>
          <c:explosion val="21"/>
          <c:dPt>
            <c:idx val="0"/>
            <c:bubble3D val="0"/>
          </c:dPt>
          <c:dPt>
            <c:idx val="1"/>
            <c:bubble3D val="0"/>
            <c:explosion val="0"/>
            <c:spPr>
              <a:solidFill>
                <a:schemeClr val="bg1">
                  <a:lumMod val="65000"/>
                </a:schemeClr>
              </a:solidFill>
            </c:spPr>
          </c:dPt>
          <c:dPt>
            <c:idx val="2"/>
            <c:bubble3D val="0"/>
            <c:explosion val="19"/>
            <c:spPr>
              <a:solidFill>
                <a:schemeClr val="bg1">
                  <a:lumMod val="65000"/>
                </a:schemeClr>
              </a:solidFill>
            </c:spPr>
          </c:dPt>
          <c:dPt>
            <c:idx val="3"/>
            <c:bubble3D val="0"/>
            <c:explosion val="4"/>
            <c:spPr>
              <a:solidFill>
                <a:schemeClr val="accent5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1944444444444445"/>
                  <c:y val="5.0925925925925923E-2"/>
                </c:manualLayout>
              </c:layout>
              <c:tx>
                <c:rich>
                  <a:bodyPr/>
                  <a:lstStyle/>
                  <a:p>
                    <a:pPr>
                      <a:defRPr sz="1400" b="1"/>
                    </a:pPr>
                    <a:r>
                      <a:rPr lang="en-US" sz="1400" b="1"/>
                      <a:t>95%</a:t>
                    </a:r>
                    <a:endParaRPr lang="en-US" sz="140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200" b="1"/>
                      <a:t>5%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200" b="1"/>
                      <a:t>93%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8888888888888938E-2"/>
                  <c:y val="0.24537037037037038"/>
                </c:manualLayout>
              </c:layout>
              <c:tx>
                <c:rich>
                  <a:bodyPr/>
                  <a:lstStyle/>
                  <a:p>
                    <a:pPr>
                      <a:defRPr sz="1400" b="1"/>
                    </a:pPr>
                    <a:r>
                      <a:rPr lang="en-US" sz="1400" b="1"/>
                      <a:t>7%</a:t>
                    </a:r>
                    <a:endParaRPr lang="en-US" sz="140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val>
            <c:numRef>
              <c:f>Лист2!$M$17:$P$17</c:f>
              <c:numCache>
                <c:formatCode>0.00%</c:formatCode>
                <c:ptCount val="4"/>
                <c:pt idx="0">
                  <c:v>0.92419514564920868</c:v>
                </c:pt>
                <c:pt idx="1">
                  <c:v>7.5804854350791318E-2</c:v>
                </c:pt>
                <c:pt idx="2">
                  <c:v>0.95</c:v>
                </c:pt>
                <c:pt idx="3">
                  <c:v>5.0000000000000044E-2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explosion val="25"/>
          <c:dPt>
            <c:idx val="0"/>
            <c:bubble3D val="0"/>
            <c:explosion val="15"/>
          </c:dPt>
          <c:dPt>
            <c:idx val="1"/>
            <c:bubble3D val="0"/>
            <c:explosion val="10"/>
            <c:spPr>
              <a:solidFill>
                <a:schemeClr val="bg1">
                  <a:lumMod val="65000"/>
                </a:schemeClr>
              </a:solidFill>
            </c:spPr>
          </c:dPt>
          <c:dPt>
            <c:idx val="2"/>
            <c:bubble3D val="0"/>
            <c:explosion val="15"/>
            <c:spPr>
              <a:solidFill>
                <a:schemeClr val="bg1">
                  <a:lumMod val="65000"/>
                </a:schemeClr>
              </a:solidFill>
            </c:spPr>
          </c:dPt>
          <c:dPt>
            <c:idx val="3"/>
            <c:bubble3D val="0"/>
            <c:explosion val="5"/>
            <c:spPr>
              <a:solidFill>
                <a:schemeClr val="accent5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9.9999999999999895E-2"/>
                  <c:y val="7.4074074074074153E-2"/>
                </c:manualLayout>
              </c:layout>
              <c:tx>
                <c:rich>
                  <a:bodyPr/>
                  <a:lstStyle/>
                  <a:p>
                    <a:pPr>
                      <a:defRPr sz="1400" b="1"/>
                    </a:pPr>
                    <a:r>
                      <a:rPr lang="en-US" sz="1400" b="1"/>
                      <a:t>77%</a:t>
                    </a:r>
                    <a:endParaRPr lang="en-US" sz="140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200" b="1"/>
                      <a:t>23%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3888888888888787E-2"/>
                  <c:y val="0.1111111111111111"/>
                </c:manualLayout>
              </c:layout>
              <c:tx>
                <c:rich>
                  <a:bodyPr/>
                  <a:lstStyle/>
                  <a:p>
                    <a:r>
                      <a:rPr lang="en-US" sz="1200" b="1"/>
                      <a:t>70%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2222222222222223E-2"/>
                  <c:y val="0.22222185768445601"/>
                </c:manualLayout>
              </c:layout>
              <c:tx>
                <c:rich>
                  <a:bodyPr/>
                  <a:lstStyle/>
                  <a:p>
                    <a:pPr>
                      <a:defRPr sz="1400" b="1"/>
                    </a:pPr>
                    <a:r>
                      <a:rPr lang="en-US" sz="1400" b="1" dirty="0"/>
                      <a:t>30%</a:t>
                    </a:r>
                    <a:endParaRPr lang="en-US" sz="1400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val>
            <c:numRef>
              <c:f>Лист2!$M$14:$P$14</c:f>
              <c:numCache>
                <c:formatCode>0.00%</c:formatCode>
                <c:ptCount val="4"/>
                <c:pt idx="0">
                  <c:v>0.77305674773485933</c:v>
                </c:pt>
                <c:pt idx="1">
                  <c:v>0.22694325226514067</c:v>
                </c:pt>
                <c:pt idx="2">
                  <c:v>0.7</c:v>
                </c:pt>
                <c:pt idx="3">
                  <c:v>0.30000000000000004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5481364475229418"/>
          <c:y val="1.3973578793657576E-2"/>
          <c:w val="0.52410710833641017"/>
          <c:h val="0.77777831309681378"/>
        </c:manualLayout>
      </c:layout>
      <c:doughnutChart>
        <c:varyColors val="1"/>
        <c:ser>
          <c:idx val="0"/>
          <c:order val="0"/>
          <c:spPr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  <a:bevelB prst="relaxedInset"/>
            </a:sp3d>
          </c:spPr>
          <c:explosion val="20"/>
          <c:dPt>
            <c:idx val="0"/>
            <c:bubble3D val="0"/>
            <c:explosion val="11"/>
          </c:dPt>
          <c:dPt>
            <c:idx val="1"/>
            <c:bubble3D val="0"/>
            <c:explosion val="17"/>
            <c:spPr>
              <a:solidFill>
                <a:schemeClr val="bg1">
                  <a:lumMod val="6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  <a:bevelB prst="relaxedInset"/>
              </a:sp3d>
            </c:spPr>
          </c:dPt>
          <c:dPt>
            <c:idx val="2"/>
            <c:bubble3D val="0"/>
            <c:explosion val="15"/>
            <c:spPr>
              <a:solidFill>
                <a:schemeClr val="bg1">
                  <a:lumMod val="6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  <a:bevelB prst="relaxedInset"/>
              </a:sp3d>
            </c:spPr>
          </c:dPt>
          <c:dPt>
            <c:idx val="3"/>
            <c:bubble3D val="0"/>
            <c:explosion val="15"/>
            <c:spPr>
              <a:solidFill>
                <a:schemeClr val="accent5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  <a:bevelB prst="relaxedInset"/>
              </a:sp3d>
            </c:spPr>
          </c:dPt>
          <c:dLbls>
            <c:dLbl>
              <c:idx val="0"/>
              <c:layout>
                <c:manualLayout>
                  <c:x val="-3.9564787339268048E-2"/>
                  <c:y val="0.21867876319270993"/>
                </c:manualLayout>
              </c:layout>
              <c:tx>
                <c:rich>
                  <a:bodyPr/>
                  <a:lstStyle/>
                  <a:p>
                    <a:pPr>
                      <a:defRPr sz="1400" b="1"/>
                    </a:pPr>
                    <a:r>
                      <a:rPr lang="en-US" sz="1400" b="1"/>
                      <a:t>41%</a:t>
                    </a:r>
                    <a:endParaRPr lang="en-US" sz="140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5955868495050921E-2"/>
                  <c:y val="6.7073095590604134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/>
                      <a:t>58%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200" b="1"/>
                      <a:t>20%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2660731948565776"/>
                  <c:y val="7.2892921064236588E-2"/>
                </c:manualLayout>
              </c:layout>
              <c:tx>
                <c:rich>
                  <a:bodyPr/>
                  <a:lstStyle/>
                  <a:p>
                    <a:pPr>
                      <a:defRPr sz="1400" b="1"/>
                    </a:pPr>
                    <a:r>
                      <a:rPr lang="en-US" sz="1400" b="1" dirty="0" smtClean="0"/>
                      <a:t>80%</a:t>
                    </a:r>
                    <a:endParaRPr lang="en-US" sz="1400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val>
            <c:numRef>
              <c:f>Лист2!$M$7:$P$7</c:f>
              <c:numCache>
                <c:formatCode>0.00%</c:formatCode>
                <c:ptCount val="4"/>
                <c:pt idx="0">
                  <c:v>0.41139783538557978</c:v>
                </c:pt>
                <c:pt idx="1">
                  <c:v>0.58860216461442016</c:v>
                </c:pt>
                <c:pt idx="2">
                  <c:v>0.2</c:v>
                </c:pt>
                <c:pt idx="3">
                  <c:v>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3"/>
      </c:doughnutChart>
    </c:plotArea>
    <c:plotVisOnly val="1"/>
    <c:dispBlanksAs val="gap"/>
    <c:showDLblsOverMax val="0"/>
  </c:chart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0.74422</cdr:x>
      <cdr:y>0.07042</cdr:y>
    </cdr:from>
    <cdr:to>
      <cdr:x>0.80144</cdr:x>
      <cdr:y>0.67416</cdr:y>
    </cdr:to>
    <cdr:sp macro="" textlink="">
      <cdr:nvSpPr>
        <cdr:cNvPr id="2" name="TextBox 43"/>
        <cdr:cNvSpPr txBox="1"/>
      </cdr:nvSpPr>
      <cdr:spPr>
        <a:xfrm xmlns:a="http://schemas.openxmlformats.org/drawingml/2006/main" rot="16200000">
          <a:off x="2705282" y="890450"/>
          <a:ext cx="1656179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dirty="0" smtClean="0"/>
            <a:t>ВТОРОЕ  ПОЛУГДИЕ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0.21538</cdr:x>
      <cdr:y>0.15134</cdr:y>
    </cdr:from>
    <cdr:to>
      <cdr:x>0.28747</cdr:x>
      <cdr:y>0.78051</cdr:y>
    </cdr:to>
    <cdr:sp macro="" textlink="">
      <cdr:nvSpPr>
        <cdr:cNvPr id="3" name="Правая фигурная скобка 2"/>
        <cdr:cNvSpPr/>
      </cdr:nvSpPr>
      <cdr:spPr>
        <a:xfrm xmlns:a="http://schemas.openxmlformats.org/drawingml/2006/main" rot="10800000">
          <a:off x="984723" y="415143"/>
          <a:ext cx="329609" cy="1725953"/>
        </a:xfrm>
        <a:prstGeom xmlns:a="http://schemas.openxmlformats.org/drawingml/2006/main" prst="rightBrac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0.68423</cdr:x>
      <cdr:y>0.11966</cdr:y>
    </cdr:from>
    <cdr:to>
      <cdr:x>0.77873</cdr:x>
      <cdr:y>0.78051</cdr:y>
    </cdr:to>
    <cdr:sp macro="" textlink="">
      <cdr:nvSpPr>
        <cdr:cNvPr id="4" name="Правая фигурная скобка 3"/>
        <cdr:cNvSpPr/>
      </cdr:nvSpPr>
      <cdr:spPr>
        <a:xfrm xmlns:a="http://schemas.openxmlformats.org/drawingml/2006/main">
          <a:off x="3128300" y="328243"/>
          <a:ext cx="432054" cy="1812854"/>
        </a:xfrm>
        <a:prstGeom xmlns:a="http://schemas.openxmlformats.org/drawingml/2006/main" prst="rightBrac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0.172</cdr:x>
      <cdr:y>0.14478</cdr:y>
    </cdr:from>
    <cdr:to>
      <cdr:x>0.22922</cdr:x>
      <cdr:y>0.74852</cdr:y>
    </cdr:to>
    <cdr:sp macro="" textlink="">
      <cdr:nvSpPr>
        <cdr:cNvPr id="5" name="TextBox 9"/>
        <cdr:cNvSpPr txBox="1"/>
      </cdr:nvSpPr>
      <cdr:spPr>
        <a:xfrm xmlns:a="http://schemas.openxmlformats.org/drawingml/2006/main" rot="16200000">
          <a:off x="89083" y="1094441"/>
          <a:ext cx="1656179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dirty="0" smtClean="0"/>
            <a:t>ПЕРВОЕ ПОЛУГДИЕ</a:t>
          </a:r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0.2905</cdr:x>
      <cdr:y>0.17526</cdr:y>
    </cdr:from>
    <cdr:to>
      <cdr:x>0.35489</cdr:x>
      <cdr:y>0.86361</cdr:y>
    </cdr:to>
    <cdr:sp macro="" textlink="">
      <cdr:nvSpPr>
        <cdr:cNvPr id="3" name="Правая фигурная скобка 2"/>
        <cdr:cNvSpPr/>
      </cdr:nvSpPr>
      <cdr:spPr>
        <a:xfrm xmlns:a="http://schemas.openxmlformats.org/drawingml/2006/main" rot="10800000">
          <a:off x="1328164" y="480777"/>
          <a:ext cx="294385" cy="1888286"/>
        </a:xfrm>
        <a:prstGeom xmlns:a="http://schemas.openxmlformats.org/drawingml/2006/main" prst="rightBrac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0.24635</cdr:x>
      <cdr:y>0.14309</cdr:y>
    </cdr:from>
    <cdr:to>
      <cdr:x>0.30357</cdr:x>
      <cdr:y>0.74683</cdr:y>
    </cdr:to>
    <cdr:sp macro="" textlink="">
      <cdr:nvSpPr>
        <cdr:cNvPr id="6" name="TextBox 9"/>
        <cdr:cNvSpPr txBox="1"/>
      </cdr:nvSpPr>
      <cdr:spPr>
        <a:xfrm xmlns:a="http://schemas.openxmlformats.org/drawingml/2006/main" rot="16200000">
          <a:off x="429012" y="1089819"/>
          <a:ext cx="1656180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dirty="0" smtClean="0"/>
            <a:t>ПЕРВОЕ ПОЛУГДИЕ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0.46696</cdr:x>
      <cdr:y>0.8573</cdr:y>
    </cdr:from>
    <cdr:to>
      <cdr:x>0.49813</cdr:x>
      <cdr:y>0.87397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134955" y="2351758"/>
          <a:ext cx="142508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3%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0.71882</cdr:x>
      <cdr:y>0.18727</cdr:y>
    </cdr:from>
    <cdr:to>
      <cdr:x>0.81105</cdr:x>
      <cdr:y>0.8573</cdr:y>
    </cdr:to>
    <cdr:sp macro="" textlink="">
      <cdr:nvSpPr>
        <cdr:cNvPr id="4" name="Правая фигурная скобка 3"/>
        <cdr:cNvSpPr/>
      </cdr:nvSpPr>
      <cdr:spPr>
        <a:xfrm xmlns:a="http://schemas.openxmlformats.org/drawingml/2006/main">
          <a:off x="3286429" y="513719"/>
          <a:ext cx="421669" cy="1838038"/>
        </a:xfrm>
        <a:prstGeom xmlns:a="http://schemas.openxmlformats.org/drawingml/2006/main" prst="rightBrac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0.75112</cdr:x>
      <cdr:y>0.12937</cdr:y>
    </cdr:from>
    <cdr:to>
      <cdr:x>0.80834</cdr:x>
      <cdr:y>0.73311</cdr:y>
    </cdr:to>
    <cdr:sp macro="" textlink="">
      <cdr:nvSpPr>
        <cdr:cNvPr id="2" name="TextBox 43"/>
        <cdr:cNvSpPr txBox="1"/>
      </cdr:nvSpPr>
      <cdr:spPr>
        <a:xfrm xmlns:a="http://schemas.openxmlformats.org/drawingml/2006/main" rot="16200000">
          <a:off x="2736846" y="1052167"/>
          <a:ext cx="1656179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dirty="0" smtClean="0"/>
            <a:t>ВТОРОЕ  ПОЛУГДИЕ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0.26486</cdr:x>
      <cdr:y>0.19459</cdr:y>
    </cdr:from>
    <cdr:to>
      <cdr:x>0.33075</cdr:x>
      <cdr:y>0.82319</cdr:y>
    </cdr:to>
    <cdr:sp macro="" textlink="">
      <cdr:nvSpPr>
        <cdr:cNvPr id="3" name="Правая фигурная скобка 2"/>
        <cdr:cNvSpPr/>
      </cdr:nvSpPr>
      <cdr:spPr>
        <a:xfrm xmlns:a="http://schemas.openxmlformats.org/drawingml/2006/main" rot="10800000">
          <a:off x="1210919" y="533796"/>
          <a:ext cx="301249" cy="1724378"/>
        </a:xfrm>
        <a:prstGeom xmlns:a="http://schemas.openxmlformats.org/drawingml/2006/main" prst="rightBrac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0.69604</cdr:x>
      <cdr:y>0.19934</cdr:y>
    </cdr:from>
    <cdr:to>
      <cdr:x>0.76528</cdr:x>
      <cdr:y>0.84421</cdr:y>
    </cdr:to>
    <cdr:sp macro="" textlink="">
      <cdr:nvSpPr>
        <cdr:cNvPr id="4" name="Правая фигурная скобка 3"/>
        <cdr:cNvSpPr/>
      </cdr:nvSpPr>
      <cdr:spPr>
        <a:xfrm xmlns:a="http://schemas.openxmlformats.org/drawingml/2006/main">
          <a:off x="3182295" y="546837"/>
          <a:ext cx="316586" cy="1769010"/>
        </a:xfrm>
        <a:prstGeom xmlns:a="http://schemas.openxmlformats.org/drawingml/2006/main" prst="rightBrac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0.24207</cdr:x>
      <cdr:y>0.11343</cdr:y>
    </cdr:from>
    <cdr:to>
      <cdr:x>0.29929</cdr:x>
      <cdr:y>0.71717</cdr:y>
    </cdr:to>
    <cdr:sp macro="" textlink="">
      <cdr:nvSpPr>
        <cdr:cNvPr id="5" name="TextBox 9"/>
        <cdr:cNvSpPr txBox="1"/>
      </cdr:nvSpPr>
      <cdr:spPr>
        <a:xfrm xmlns:a="http://schemas.openxmlformats.org/drawingml/2006/main" rot="16200000">
          <a:off x="409477" y="1008435"/>
          <a:ext cx="1656179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dirty="0" smtClean="0"/>
            <a:t>ПЕРВОЕ ПОЛУГДИЕ</a:t>
          </a:r>
          <a:endParaRPr lang="ru-RU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0.71886</cdr:x>
      <cdr:y>0.11023</cdr:y>
    </cdr:from>
    <cdr:to>
      <cdr:x>0.77608</cdr:x>
      <cdr:y>0.71397</cdr:y>
    </cdr:to>
    <cdr:sp macro="" textlink="">
      <cdr:nvSpPr>
        <cdr:cNvPr id="2" name="TextBox 43"/>
        <cdr:cNvSpPr txBox="1"/>
      </cdr:nvSpPr>
      <cdr:spPr>
        <a:xfrm xmlns:a="http://schemas.openxmlformats.org/drawingml/2006/main" rot="16200000">
          <a:off x="2589357" y="999660"/>
          <a:ext cx="1656180" cy="26160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dirty="0" smtClean="0"/>
            <a:t>ВТОРОЕ  ПОЛУГДИЕ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0.67089</cdr:x>
      <cdr:y>0.17208</cdr:y>
    </cdr:from>
    <cdr:to>
      <cdr:x>0.75599</cdr:x>
      <cdr:y>0.83293</cdr:y>
    </cdr:to>
    <cdr:sp macro="" textlink="">
      <cdr:nvSpPr>
        <cdr:cNvPr id="4" name="Правая фигурная скобка 3"/>
        <cdr:cNvSpPr/>
      </cdr:nvSpPr>
      <cdr:spPr>
        <a:xfrm xmlns:a="http://schemas.openxmlformats.org/drawingml/2006/main">
          <a:off x="3067297" y="472046"/>
          <a:ext cx="389090" cy="1812854"/>
        </a:xfrm>
        <a:prstGeom xmlns:a="http://schemas.openxmlformats.org/drawingml/2006/main" prst="rightBrac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0.21118</cdr:x>
      <cdr:y>0.12284</cdr:y>
    </cdr:from>
    <cdr:to>
      <cdr:x>0.2684</cdr:x>
      <cdr:y>0.72658</cdr:y>
    </cdr:to>
    <cdr:sp macro="" textlink="">
      <cdr:nvSpPr>
        <cdr:cNvPr id="5" name="TextBox 9"/>
        <cdr:cNvSpPr txBox="1"/>
      </cdr:nvSpPr>
      <cdr:spPr>
        <a:xfrm xmlns:a="http://schemas.openxmlformats.org/drawingml/2006/main" rot="16200000">
          <a:off x="268217" y="1034253"/>
          <a:ext cx="1656179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dirty="0" smtClean="0"/>
            <a:t>ПЕРВОЕ ПОЛУГДИЕ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0.21072</cdr:x>
      <cdr:y>0.17208</cdr:y>
    </cdr:from>
    <cdr:to>
      <cdr:x>0.30522</cdr:x>
      <cdr:y>0.83293</cdr:y>
    </cdr:to>
    <cdr:sp macro="" textlink="">
      <cdr:nvSpPr>
        <cdr:cNvPr id="3" name="Правая фигурная скобка 2"/>
        <cdr:cNvSpPr/>
      </cdr:nvSpPr>
      <cdr:spPr>
        <a:xfrm xmlns:a="http://schemas.openxmlformats.org/drawingml/2006/main" rot="10800000">
          <a:off x="963434" y="472046"/>
          <a:ext cx="432054" cy="1812853"/>
        </a:xfrm>
        <a:prstGeom xmlns:a="http://schemas.openxmlformats.org/drawingml/2006/main" prst="rightBrac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0.76095</cdr:x>
      <cdr:y>0.12479</cdr:y>
    </cdr:from>
    <cdr:to>
      <cdr:x>0.81817</cdr:x>
      <cdr:y>0.72853</cdr:y>
    </cdr:to>
    <cdr:sp macro="" textlink="">
      <cdr:nvSpPr>
        <cdr:cNvPr id="2" name="TextBox 43"/>
        <cdr:cNvSpPr txBox="1"/>
      </cdr:nvSpPr>
      <cdr:spPr>
        <a:xfrm xmlns:a="http://schemas.openxmlformats.org/drawingml/2006/main" rot="16200000">
          <a:off x="2781794" y="1039596"/>
          <a:ext cx="1656179" cy="26160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dirty="0" smtClean="0"/>
            <a:t>ВТОРОЕ  ПОЛУГДИЕ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0.26845</cdr:x>
      <cdr:y>0.15358</cdr:y>
    </cdr:from>
    <cdr:to>
      <cdr:x>0.34832</cdr:x>
      <cdr:y>0.81248</cdr:y>
    </cdr:to>
    <cdr:sp macro="" textlink="">
      <cdr:nvSpPr>
        <cdr:cNvPr id="3" name="Правая фигурная скобка 2"/>
        <cdr:cNvSpPr/>
      </cdr:nvSpPr>
      <cdr:spPr>
        <a:xfrm xmlns:a="http://schemas.openxmlformats.org/drawingml/2006/main" rot="10800000">
          <a:off x="1227353" y="421295"/>
          <a:ext cx="365146" cy="1807508"/>
        </a:xfrm>
        <a:prstGeom xmlns:a="http://schemas.openxmlformats.org/drawingml/2006/main" prst="rightBrac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0.69604</cdr:x>
      <cdr:y>0.16145</cdr:y>
    </cdr:from>
    <cdr:to>
      <cdr:x>0.79377</cdr:x>
      <cdr:y>0.82361</cdr:y>
    </cdr:to>
    <cdr:sp macro="" textlink="">
      <cdr:nvSpPr>
        <cdr:cNvPr id="4" name="Правая фигурная скобка 3"/>
        <cdr:cNvSpPr/>
      </cdr:nvSpPr>
      <cdr:spPr>
        <a:xfrm xmlns:a="http://schemas.openxmlformats.org/drawingml/2006/main">
          <a:off x="3182294" y="442881"/>
          <a:ext cx="446819" cy="1816447"/>
        </a:xfrm>
        <a:prstGeom xmlns:a="http://schemas.openxmlformats.org/drawingml/2006/main" prst="rightBrac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0.24632</cdr:x>
      <cdr:y>0.13234</cdr:y>
    </cdr:from>
    <cdr:to>
      <cdr:x>0.30354</cdr:x>
      <cdr:y>0.73608</cdr:y>
    </cdr:to>
    <cdr:sp macro="" textlink="">
      <cdr:nvSpPr>
        <cdr:cNvPr id="5" name="TextBox 9"/>
        <cdr:cNvSpPr txBox="1"/>
      </cdr:nvSpPr>
      <cdr:spPr>
        <a:xfrm xmlns:a="http://schemas.openxmlformats.org/drawingml/2006/main" rot="16200000">
          <a:off x="428905" y="1060315"/>
          <a:ext cx="1656179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dirty="0" smtClean="0"/>
            <a:t>ПЕРВОЕ ПОЛУГДИЕ</a:t>
          </a:r>
          <a:endParaRPr lang="ru-RU" sz="11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0.73068</cdr:x>
      <cdr:y>0.6867</cdr:y>
    </cdr:from>
    <cdr:to>
      <cdr:x>0.91988</cdr:x>
      <cdr:y>0.81753</cdr:y>
    </cdr:to>
    <cdr:sp macro="" textlink="">
      <cdr:nvSpPr>
        <cdr:cNvPr id="2" name="TextBox 32"/>
        <cdr:cNvSpPr txBox="1"/>
      </cdr:nvSpPr>
      <cdr:spPr>
        <a:xfrm xmlns:a="http://schemas.openxmlformats.org/drawingml/2006/main">
          <a:off x="3059022" y="1615551"/>
          <a:ext cx="792088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532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2939519" cy="493792"/>
          </a:xfrm>
          <a:prstGeom prst="rect">
            <a:avLst/>
          </a:prstGeom>
        </p:spPr>
        <p:txBody>
          <a:bodyPr vert="horz" lIns="91714" tIns="45856" rIns="91714" bIns="4585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0698" y="4"/>
            <a:ext cx="2939519" cy="493792"/>
          </a:xfrm>
          <a:prstGeom prst="rect">
            <a:avLst/>
          </a:prstGeom>
        </p:spPr>
        <p:txBody>
          <a:bodyPr vert="horz" lIns="91714" tIns="45856" rIns="91714" bIns="45856" rtlCol="0"/>
          <a:lstStyle>
            <a:lvl1pPr algn="r">
              <a:defRPr sz="1200"/>
            </a:lvl1pPr>
          </a:lstStyle>
          <a:p>
            <a:fld id="{A8EC1302-7AB2-41C0-80A3-52C712120B3C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378871"/>
            <a:ext cx="2939519" cy="493791"/>
          </a:xfrm>
          <a:prstGeom prst="rect">
            <a:avLst/>
          </a:prstGeom>
        </p:spPr>
        <p:txBody>
          <a:bodyPr vert="horz" lIns="91714" tIns="45856" rIns="91714" bIns="4585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0698" y="9378871"/>
            <a:ext cx="2939519" cy="493791"/>
          </a:xfrm>
          <a:prstGeom prst="rect">
            <a:avLst/>
          </a:prstGeom>
        </p:spPr>
        <p:txBody>
          <a:bodyPr vert="horz" lIns="91714" tIns="45856" rIns="91714" bIns="45856" rtlCol="0" anchor="b"/>
          <a:lstStyle>
            <a:lvl1pPr algn="r">
              <a:defRPr sz="1200"/>
            </a:lvl1pPr>
          </a:lstStyle>
          <a:p>
            <a:fld id="{8291ACEA-4E09-4ACA-902A-A9D3CA6815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51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6" y="2"/>
            <a:ext cx="2938780" cy="493712"/>
          </a:xfrm>
          <a:prstGeom prst="rect">
            <a:avLst/>
          </a:prstGeom>
        </p:spPr>
        <p:txBody>
          <a:bodyPr vert="horz" lIns="91714" tIns="45856" rIns="91714" bIns="4585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1457" y="2"/>
            <a:ext cx="2938780" cy="493712"/>
          </a:xfrm>
          <a:prstGeom prst="rect">
            <a:avLst/>
          </a:prstGeom>
        </p:spPr>
        <p:txBody>
          <a:bodyPr vert="horz" lIns="91714" tIns="45856" rIns="91714" bIns="45856" rtlCol="0"/>
          <a:lstStyle>
            <a:lvl1pPr algn="r">
              <a:defRPr sz="1200"/>
            </a:lvl1pPr>
          </a:lstStyle>
          <a:p>
            <a:fld id="{AAC6F9AF-578D-4606-8ED9-CDA80934F555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8425" y="738188"/>
            <a:ext cx="6584950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14" tIns="45856" rIns="91714" bIns="4585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8180" y="4690270"/>
            <a:ext cx="5425440" cy="4443412"/>
          </a:xfrm>
          <a:prstGeom prst="rect">
            <a:avLst/>
          </a:prstGeom>
        </p:spPr>
        <p:txBody>
          <a:bodyPr vert="horz" lIns="91714" tIns="45856" rIns="91714" bIns="45856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6" y="9378827"/>
            <a:ext cx="2938780" cy="493712"/>
          </a:xfrm>
          <a:prstGeom prst="rect">
            <a:avLst/>
          </a:prstGeom>
        </p:spPr>
        <p:txBody>
          <a:bodyPr vert="horz" lIns="91714" tIns="45856" rIns="91714" bIns="4585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1457" y="9378827"/>
            <a:ext cx="2938780" cy="493712"/>
          </a:xfrm>
          <a:prstGeom prst="rect">
            <a:avLst/>
          </a:prstGeom>
        </p:spPr>
        <p:txBody>
          <a:bodyPr vert="horz" lIns="91714" tIns="45856" rIns="91714" bIns="45856" rtlCol="0" anchor="b"/>
          <a:lstStyle>
            <a:lvl1pPr algn="r">
              <a:defRPr sz="1200"/>
            </a:lvl1pPr>
          </a:lstStyle>
          <a:p>
            <a:fld id="{841EB0D7-59C4-427C-9656-F944E8D0D9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049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EB0D7-59C4-427C-9656-F944E8D0D916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094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EB0D7-59C4-427C-9656-F944E8D0D916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094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EB0D7-59C4-427C-9656-F944E8D0D916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042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7A43-4621-4E30-9AFE-F93490F6BF07}" type="datetime1">
              <a:rPr lang="ru-RU" smtClean="0"/>
              <a:pPr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04C52-DE41-4BE1-B81D-C7E9D68B0FE0}" type="datetime1">
              <a:rPr lang="ru-RU" smtClean="0"/>
              <a:pPr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B2BE-AB75-4BB4-A291-E845E64BE156}" type="datetime1">
              <a:rPr lang="ru-RU" smtClean="0"/>
              <a:pPr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DE255-278E-40FA-83B7-5F20AB976F3B}" type="datetime1">
              <a:rPr lang="ru-RU" smtClean="0"/>
              <a:pPr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6B04-54F6-40BA-88D5-6B4154F0587C}" type="datetime1">
              <a:rPr lang="ru-RU" smtClean="0"/>
              <a:pPr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66F3-9F3D-4561-8994-767373379056}" type="datetime1">
              <a:rPr lang="ru-RU" smtClean="0"/>
              <a:pPr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50A5-532B-4D2A-865D-28829025E133}" type="datetime1">
              <a:rPr lang="ru-RU" smtClean="0"/>
              <a:pPr/>
              <a:t>21.04.2021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4FFC9-DD88-41CB-BB72-A31954C8E446}" type="datetime1">
              <a:rPr lang="ru-RU" smtClean="0"/>
              <a:pPr/>
              <a:t>21.04.2021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3D64-007A-4F49-A027-E956F38F8F89}" type="datetime1">
              <a:rPr lang="ru-RU" smtClean="0"/>
              <a:pPr/>
              <a:t>21.04.2021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D874-03A4-4A4C-A6B2-47F4B6B7CC05}" type="datetime1">
              <a:rPr lang="ru-RU" smtClean="0"/>
              <a:pPr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1F968-3277-4BC1-856B-EC1D3FFB2E81}" type="datetime1">
              <a:rPr lang="ru-RU" smtClean="0"/>
              <a:pPr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49390-2E00-414C-A308-3FB71ED3C7BA}" type="datetime1">
              <a:rPr lang="ru-RU" smtClean="0"/>
              <a:pPr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chart" Target="../charts/chart8.xml"/><Relationship Id="rId18" Type="http://schemas.openxmlformats.org/officeDocument/2006/relationships/chart" Target="../charts/chart11.xml"/><Relationship Id="rId3" Type="http://schemas.openxmlformats.org/officeDocument/2006/relationships/chart" Target="../charts/chart2.xml"/><Relationship Id="rId7" Type="http://schemas.openxmlformats.org/officeDocument/2006/relationships/image" Target="../media/image34.jpeg"/><Relationship Id="rId12" Type="http://schemas.openxmlformats.org/officeDocument/2006/relationships/chart" Target="../charts/chart7.xml"/><Relationship Id="rId17" Type="http://schemas.openxmlformats.org/officeDocument/2006/relationships/image" Target="../media/image37.jpeg"/><Relationship Id="rId2" Type="http://schemas.openxmlformats.org/officeDocument/2006/relationships/chart" Target="../charts/chart1.xml"/><Relationship Id="rId16" Type="http://schemas.openxmlformats.org/officeDocument/2006/relationships/image" Target="../media/image5.png"/><Relationship Id="rId20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11" Type="http://schemas.openxmlformats.org/officeDocument/2006/relationships/chart" Target="../charts/chart6.xml"/><Relationship Id="rId5" Type="http://schemas.openxmlformats.org/officeDocument/2006/relationships/image" Target="../media/image33.jpeg"/><Relationship Id="rId15" Type="http://schemas.openxmlformats.org/officeDocument/2006/relationships/chart" Target="../charts/chart10.xml"/><Relationship Id="rId10" Type="http://schemas.openxmlformats.org/officeDocument/2006/relationships/image" Target="../media/image36.jpeg"/><Relationship Id="rId19" Type="http://schemas.openxmlformats.org/officeDocument/2006/relationships/image" Target="../media/image38.jpeg"/><Relationship Id="rId4" Type="http://schemas.openxmlformats.org/officeDocument/2006/relationships/chart" Target="../charts/chart3.xml"/><Relationship Id="rId9" Type="http://schemas.openxmlformats.org/officeDocument/2006/relationships/chart" Target="../charts/chart5.xml"/><Relationship Id="rId14" Type="http://schemas.openxmlformats.org/officeDocument/2006/relationships/chart" Target="../charts/chart9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6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.png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0.jpeg"/><Relationship Id="rId4" Type="http://schemas.openxmlformats.org/officeDocument/2006/relationships/image" Target="../media/image65.png"/><Relationship Id="rId9" Type="http://schemas.openxmlformats.org/officeDocument/2006/relationships/chart" Target="../charts/char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1.jpe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0.jpeg"/><Relationship Id="rId17" Type="http://schemas.openxmlformats.org/officeDocument/2006/relationships/image" Target="../media/image85.jpeg"/><Relationship Id="rId2" Type="http://schemas.openxmlformats.org/officeDocument/2006/relationships/image" Target="../media/image71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79.jpeg"/><Relationship Id="rId5" Type="http://schemas.openxmlformats.org/officeDocument/2006/relationships/image" Target="../media/image74.png"/><Relationship Id="rId15" Type="http://schemas.openxmlformats.org/officeDocument/2006/relationships/image" Target="../media/image83.jpeg"/><Relationship Id="rId10" Type="http://schemas.openxmlformats.org/officeDocument/2006/relationships/image" Target="../media/image78.jpeg"/><Relationship Id="rId4" Type="http://schemas.openxmlformats.org/officeDocument/2006/relationships/image" Target="../media/image73.png"/><Relationship Id="rId9" Type="http://schemas.openxmlformats.org/officeDocument/2006/relationships/image" Target="../media/image77.jpeg"/><Relationship Id="rId14" Type="http://schemas.openxmlformats.org/officeDocument/2006/relationships/image" Target="../media/image8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5.png"/><Relationship Id="rId7" Type="http://schemas.openxmlformats.org/officeDocument/2006/relationships/image" Target="../media/image89.jpe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0" Type="http://schemas.openxmlformats.org/officeDocument/2006/relationships/image" Target="../media/image92.png"/><Relationship Id="rId4" Type="http://schemas.openxmlformats.org/officeDocument/2006/relationships/image" Target="../media/image86.jpeg"/><Relationship Id="rId9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10" Type="http://schemas.openxmlformats.org/officeDocument/2006/relationships/image" Target="../media/image15.jpeg"/><Relationship Id="rId4" Type="http://schemas.openxmlformats.org/officeDocument/2006/relationships/image" Target="../media/image10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6395080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20 год</a:t>
            </a:r>
          </a:p>
        </p:txBody>
      </p:sp>
      <p:pic>
        <p:nvPicPr>
          <p:cNvPr id="1026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95" y="234518"/>
            <a:ext cx="1497905" cy="149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00851" y="3253886"/>
            <a:ext cx="3672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ИНСТРУМЕНТ ОБЕСПЕЧЕНИЯ </a:t>
            </a:r>
            <a:r>
              <a:rPr lang="ru-RU" sz="16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ПРОДОВОЛЬСТВЕННОЙ БЕЗОПАСНОСТИ</a:t>
            </a:r>
            <a:endParaRPr lang="ru-RU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99173" y="5538657"/>
            <a:ext cx="20161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webtorgi.samregion.ru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118" y="922510"/>
            <a:ext cx="5472608" cy="542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80376" y="6443977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1</a:t>
            </a:fld>
            <a:endParaRPr lang="ru-RU" dirty="0"/>
          </a:p>
        </p:txBody>
      </p:sp>
      <p:pic>
        <p:nvPicPr>
          <p:cNvPr id="11" name="Picture 14" descr="C:\Users\sharapovir\Desktop\qr-code (1)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95" y="4182486"/>
            <a:ext cx="1356171" cy="13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00851" y="1904336"/>
            <a:ext cx="64515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СПЕЦИАЛИЗИРОВАННЫЙ</a:t>
            </a:r>
          </a:p>
          <a:p>
            <a:r>
              <a:rPr lang="ru-RU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СКЛАД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715347" y="638840"/>
            <a:ext cx="21618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Главное управление</a:t>
            </a:r>
          </a:p>
          <a:p>
            <a:r>
              <a:rPr lang="ru-RU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организации торгов</a:t>
            </a:r>
          </a:p>
          <a:p>
            <a:r>
              <a:rPr lang="ru-RU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Самарской области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22702"/>
            <a:ext cx="5250318" cy="539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2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" name="Диаграмма 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575168"/>
              </p:ext>
            </p:extLst>
          </p:nvPr>
        </p:nvGraphicFramePr>
        <p:xfrm>
          <a:off x="8184232" y="1085454"/>
          <a:ext cx="3875202" cy="24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9" name="Диаграмма 6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2080392"/>
              </p:ext>
            </p:extLst>
          </p:nvPr>
        </p:nvGraphicFramePr>
        <p:xfrm>
          <a:off x="8336632" y="1237854"/>
          <a:ext cx="3875202" cy="24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8" name="Диаграмма 8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8990903"/>
              </p:ext>
            </p:extLst>
          </p:nvPr>
        </p:nvGraphicFramePr>
        <p:xfrm>
          <a:off x="5376628" y="389191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55" name="Picture 7" descr="C:\Users\StrelkovaAV\Desktop\Screenshot_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366" y="4450366"/>
            <a:ext cx="949430" cy="173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0" name="Диаграмма 7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6765187"/>
              </p:ext>
            </p:extLst>
          </p:nvPr>
        </p:nvGraphicFramePr>
        <p:xfrm>
          <a:off x="-690941" y="405457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6395080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9" name="Picture 5" descr="C:\Users\StrelkovaAV\Desktop\Screenshot_17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0"/>
          <a:stretch/>
        </p:blipFill>
        <p:spPr bwMode="auto">
          <a:xfrm>
            <a:off x="4579165" y="4305022"/>
            <a:ext cx="1268242" cy="209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StrelkovaAV\Desktop\Screenshot_1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01" y="4316948"/>
            <a:ext cx="1065662" cy="187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2" name="Диаграмма 6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2418298"/>
              </p:ext>
            </p:extLst>
          </p:nvPr>
        </p:nvGraphicFramePr>
        <p:xfrm>
          <a:off x="-690941" y="398705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026" name="Picture 2" descr="C:\Users\StrelkovaAV\Desktop\Screenshot_14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3"/>
          <a:stretch/>
        </p:blipFill>
        <p:spPr bwMode="auto">
          <a:xfrm>
            <a:off x="5013017" y="1400494"/>
            <a:ext cx="1244327" cy="178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0" name="Диаграмма 4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6504027"/>
              </p:ext>
            </p:extLst>
          </p:nvPr>
        </p:nvGraphicFramePr>
        <p:xfrm>
          <a:off x="3825379" y="86946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6" name="Диаграмма 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7730296"/>
              </p:ext>
            </p:extLst>
          </p:nvPr>
        </p:nvGraphicFramePr>
        <p:xfrm>
          <a:off x="172422" y="1140360"/>
          <a:ext cx="4368929" cy="2381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56" name="Диаграмма 5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6790394"/>
              </p:ext>
            </p:extLst>
          </p:nvPr>
        </p:nvGraphicFramePr>
        <p:xfrm>
          <a:off x="447454" y="1092898"/>
          <a:ext cx="3818865" cy="2463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39" name="Диаграмма 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8781415"/>
              </p:ext>
            </p:extLst>
          </p:nvPr>
        </p:nvGraphicFramePr>
        <p:xfrm>
          <a:off x="638407" y="1400494"/>
          <a:ext cx="3388233" cy="2283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66" name="Диаграмма 6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1172440"/>
              </p:ext>
            </p:extLst>
          </p:nvPr>
        </p:nvGraphicFramePr>
        <p:xfrm>
          <a:off x="7896200" y="92268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03862" y="653941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965571" y="81996"/>
            <a:ext cx="9264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ПРОЦЕНТЫ ФАКТИЧЕСКОЙ ДОСТАВКИ ПРОДУКТОВ ПИТАНИЯ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>
            <a:off x="2063552" y="543661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3" y="31282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423455" y="90823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Картофель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408368" y="831346"/>
            <a:ext cx="188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Бананы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26743" y="831346"/>
            <a:ext cx="1261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Говядина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478884" y="3751024"/>
            <a:ext cx="2503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Мука пшеничная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274113" y="3745515"/>
            <a:ext cx="2728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Макаронные изделия</a:t>
            </a:r>
            <a:endParaRPr lang="ru-RU" dirty="0"/>
          </a:p>
        </p:txBody>
      </p:sp>
      <p:sp>
        <p:nvSpPr>
          <p:cNvPr id="5" name="Блок-схема: узел 4"/>
          <p:cNvSpPr/>
          <p:nvPr/>
        </p:nvSpPr>
        <p:spPr>
          <a:xfrm>
            <a:off x="3996885" y="6553199"/>
            <a:ext cx="252918" cy="247663"/>
          </a:xfrm>
          <a:prstGeom prst="flowChartConnector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Блок-схема: узел 67"/>
          <p:cNvSpPr/>
          <p:nvPr/>
        </p:nvSpPr>
        <p:spPr>
          <a:xfrm>
            <a:off x="40865" y="6502708"/>
            <a:ext cx="252918" cy="247663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TextBox 69"/>
          <p:cNvSpPr txBox="1"/>
          <p:nvPr/>
        </p:nvSpPr>
        <p:spPr>
          <a:xfrm>
            <a:off x="382592" y="6492487"/>
            <a:ext cx="3361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 не выполненных поставок;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391825" y="1469517"/>
            <a:ext cx="45534" cy="1769010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авая фигурная скобка 8"/>
          <p:cNvSpPr/>
          <p:nvPr/>
        </p:nvSpPr>
        <p:spPr>
          <a:xfrm>
            <a:off x="3106890" y="1587981"/>
            <a:ext cx="381531" cy="165054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 rot="16200000">
            <a:off x="345333" y="2090878"/>
            <a:ext cx="16561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ПЕРВОЕ ПОЛУГДИЕ</a:t>
            </a:r>
            <a:endParaRPr lang="ru-RU" sz="1100" dirty="0"/>
          </a:p>
        </p:txBody>
      </p:sp>
      <p:sp>
        <p:nvSpPr>
          <p:cNvPr id="44" name="TextBox 43"/>
          <p:cNvSpPr txBox="1"/>
          <p:nvPr/>
        </p:nvSpPr>
        <p:spPr>
          <a:xfrm rot="16200000">
            <a:off x="2791135" y="2110259"/>
            <a:ext cx="16561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ВТОРОЕ  ПОЛУГДИЕ</a:t>
            </a:r>
            <a:endParaRPr lang="ru-RU" sz="1100" dirty="0"/>
          </a:p>
        </p:txBody>
      </p:sp>
      <p:sp>
        <p:nvSpPr>
          <p:cNvPr id="45" name="Правая фигурная скобка 44"/>
          <p:cNvSpPr/>
          <p:nvPr/>
        </p:nvSpPr>
        <p:spPr>
          <a:xfrm rot="10800000">
            <a:off x="1304229" y="1587981"/>
            <a:ext cx="292517" cy="165054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6317323" y="1400494"/>
            <a:ext cx="16372" cy="1838033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10272464" y="1320941"/>
            <a:ext cx="23805" cy="1681771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752176" y="3751024"/>
            <a:ext cx="1342557" cy="38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StrelkovaAV\Desktop\Screenshot_15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085" y="1417223"/>
            <a:ext cx="836606" cy="176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325509" y="2897711"/>
            <a:ext cx="554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3%</a:t>
            </a:r>
            <a:endParaRPr lang="ru-RU" sz="12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6056255" y="2918178"/>
            <a:ext cx="554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2</a:t>
            </a:r>
            <a:r>
              <a:rPr lang="ru-RU" sz="1200" b="1" dirty="0" smtClean="0"/>
              <a:t>%</a:t>
            </a:r>
            <a:endParaRPr lang="ru-RU" sz="12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6325509" y="2074697"/>
            <a:ext cx="802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97%</a:t>
            </a:r>
            <a:endParaRPr lang="ru-RU" sz="14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5833940" y="2074697"/>
            <a:ext cx="554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98%</a:t>
            </a:r>
            <a:endParaRPr lang="ru-RU" sz="1400" b="1" dirty="0"/>
          </a:p>
        </p:txBody>
      </p:sp>
      <p:sp>
        <p:nvSpPr>
          <p:cNvPr id="57" name="TextBox 43"/>
          <p:cNvSpPr txBox="1"/>
          <p:nvPr/>
        </p:nvSpPr>
        <p:spPr>
          <a:xfrm rot="16200000">
            <a:off x="6815630" y="1974849"/>
            <a:ext cx="1656179" cy="261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/>
              <a:t>ВТОРОЕ  ПОЛУГДИЕ</a:t>
            </a:r>
            <a:endParaRPr lang="ru-RU" sz="1100" dirty="0"/>
          </a:p>
        </p:txBody>
      </p:sp>
      <p:cxnSp>
        <p:nvCxnSpPr>
          <p:cNvPr id="76" name="Прямая соединительная линия 75"/>
          <p:cNvCxnSpPr/>
          <p:nvPr/>
        </p:nvCxnSpPr>
        <p:spPr>
          <a:xfrm flipH="1">
            <a:off x="1556055" y="4382818"/>
            <a:ext cx="81385" cy="1926502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4625741" y="4469718"/>
            <a:ext cx="29022" cy="1681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01147" y="6523143"/>
            <a:ext cx="4480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 фактической поставки;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49727" y="5168040"/>
            <a:ext cx="72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33%</a:t>
            </a:r>
            <a:endParaRPr lang="ru-RU" sz="1400" b="1" dirty="0"/>
          </a:p>
        </p:txBody>
      </p:sp>
      <p:sp>
        <p:nvSpPr>
          <p:cNvPr id="83" name="TextBox 82"/>
          <p:cNvSpPr txBox="1"/>
          <p:nvPr/>
        </p:nvSpPr>
        <p:spPr>
          <a:xfrm>
            <a:off x="4598765" y="5179235"/>
            <a:ext cx="72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98%</a:t>
            </a:r>
            <a:endParaRPr lang="ru-RU" sz="1400" b="1" dirty="0"/>
          </a:p>
        </p:txBody>
      </p:sp>
      <p:sp>
        <p:nvSpPr>
          <p:cNvPr id="84" name="TextBox 83"/>
          <p:cNvSpPr txBox="1"/>
          <p:nvPr/>
        </p:nvSpPr>
        <p:spPr>
          <a:xfrm>
            <a:off x="4086367" y="5790637"/>
            <a:ext cx="723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67%</a:t>
            </a:r>
            <a:endParaRPr lang="ru-RU" sz="1200" b="1" dirty="0"/>
          </a:p>
        </p:txBody>
      </p:sp>
      <p:sp>
        <p:nvSpPr>
          <p:cNvPr id="85" name="TextBox 84"/>
          <p:cNvSpPr txBox="1"/>
          <p:nvPr/>
        </p:nvSpPr>
        <p:spPr>
          <a:xfrm>
            <a:off x="4609190" y="5903920"/>
            <a:ext cx="735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2%</a:t>
            </a:r>
            <a:endParaRPr lang="ru-RU" sz="1200" b="1" dirty="0"/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H="1">
            <a:off x="7636125" y="4272955"/>
            <a:ext cx="230534" cy="18302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6" name="Диаграмма 8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7377719"/>
              </p:ext>
            </p:extLst>
          </p:nvPr>
        </p:nvGraphicFramePr>
        <p:xfrm>
          <a:off x="2391020" y="391077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sp>
        <p:nvSpPr>
          <p:cNvPr id="67" name="Правая фигурная скобка 66"/>
          <p:cNvSpPr/>
          <p:nvPr/>
        </p:nvSpPr>
        <p:spPr>
          <a:xfrm>
            <a:off x="11641329" y="4404405"/>
            <a:ext cx="389090" cy="181285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72" name="TextBox 43"/>
          <p:cNvSpPr txBox="1"/>
          <p:nvPr/>
        </p:nvSpPr>
        <p:spPr>
          <a:xfrm rot="16200000">
            <a:off x="11188898" y="4970241"/>
            <a:ext cx="1656180" cy="261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/>
              <a:t>ВТОРОЕ  ПОЛУГДИЕ</a:t>
            </a:r>
            <a:endParaRPr lang="ru-RU" sz="1100" dirty="0"/>
          </a:p>
        </p:txBody>
      </p:sp>
      <p:cxnSp>
        <p:nvCxnSpPr>
          <p:cNvPr id="73" name="Прямая соединительная линия 72"/>
          <p:cNvCxnSpPr/>
          <p:nvPr/>
        </p:nvCxnSpPr>
        <p:spPr>
          <a:xfrm>
            <a:off x="10912180" y="4382818"/>
            <a:ext cx="16372" cy="1838033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C:\Users\StrelkovaAV\Desktop\Screenshot_22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102" y="4370689"/>
            <a:ext cx="995850" cy="181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/>
          <p:cNvSpPr txBox="1"/>
          <p:nvPr/>
        </p:nvSpPr>
        <p:spPr>
          <a:xfrm>
            <a:off x="9539173" y="3607015"/>
            <a:ext cx="2503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Смесь из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сухофруктов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890901" y="5431808"/>
            <a:ext cx="727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99,3%</a:t>
            </a:r>
            <a:endParaRPr lang="ru-RU" sz="1200" b="1" dirty="0"/>
          </a:p>
        </p:txBody>
      </p:sp>
      <p:sp>
        <p:nvSpPr>
          <p:cNvPr id="77" name="TextBox 76"/>
          <p:cNvSpPr txBox="1"/>
          <p:nvPr/>
        </p:nvSpPr>
        <p:spPr>
          <a:xfrm>
            <a:off x="11342223" y="5412842"/>
            <a:ext cx="727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96%</a:t>
            </a:r>
            <a:endParaRPr lang="ru-RU" sz="1200" b="1" dirty="0"/>
          </a:p>
        </p:txBody>
      </p:sp>
      <p:sp>
        <p:nvSpPr>
          <p:cNvPr id="78" name="TextBox 77"/>
          <p:cNvSpPr txBox="1"/>
          <p:nvPr/>
        </p:nvSpPr>
        <p:spPr>
          <a:xfrm>
            <a:off x="10427113" y="5003055"/>
            <a:ext cx="727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0,7%</a:t>
            </a:r>
            <a:endParaRPr lang="ru-RU" sz="1400" b="1" dirty="0"/>
          </a:p>
        </p:txBody>
      </p:sp>
      <p:sp>
        <p:nvSpPr>
          <p:cNvPr id="79" name="TextBox 78"/>
          <p:cNvSpPr txBox="1"/>
          <p:nvPr/>
        </p:nvSpPr>
        <p:spPr>
          <a:xfrm>
            <a:off x="10914071" y="5003055"/>
            <a:ext cx="727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4%</a:t>
            </a:r>
            <a:endParaRPr lang="ru-RU" sz="1400" b="1" dirty="0"/>
          </a:p>
        </p:txBody>
      </p:sp>
      <p:sp>
        <p:nvSpPr>
          <p:cNvPr id="81" name="TextBox 80"/>
          <p:cNvSpPr txBox="1"/>
          <p:nvPr/>
        </p:nvSpPr>
        <p:spPr>
          <a:xfrm rot="16200000">
            <a:off x="8841886" y="4934181"/>
            <a:ext cx="16561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ПЕРВОЕ ПОЛУГДИЕ</a:t>
            </a:r>
            <a:endParaRPr lang="ru-RU" sz="1100" dirty="0"/>
          </a:p>
        </p:txBody>
      </p:sp>
      <p:sp>
        <p:nvSpPr>
          <p:cNvPr id="82" name="Правая фигурная скобка 81"/>
          <p:cNvSpPr/>
          <p:nvPr/>
        </p:nvSpPr>
        <p:spPr>
          <a:xfrm rot="10800000">
            <a:off x="9669978" y="4404404"/>
            <a:ext cx="432054" cy="181644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651254" y="1966708"/>
            <a:ext cx="255463" cy="21597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 flipV="1">
            <a:off x="6759339" y="1954302"/>
            <a:ext cx="286364" cy="22838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>
            <a:off x="4192854" y="4849008"/>
            <a:ext cx="255463" cy="21597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 flipV="1">
            <a:off x="4987194" y="5064985"/>
            <a:ext cx="255463" cy="17707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 flipH="1">
            <a:off x="10763982" y="4849008"/>
            <a:ext cx="97033" cy="19003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>
            <a:off x="10982150" y="4901452"/>
            <a:ext cx="121247" cy="16353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89" name="Диаграмма 8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6271821"/>
              </p:ext>
            </p:extLst>
          </p:nvPr>
        </p:nvGraphicFramePr>
        <p:xfrm>
          <a:off x="5373847" y="396152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</p:spTree>
    <p:extLst>
      <p:ext uri="{BB962C8B-B14F-4D97-AF65-F5344CB8AC3E}">
        <p14:creationId xmlns:p14="http://schemas.microsoft.com/office/powerpoint/2010/main" val="268499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56240" y="6443978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11</a:t>
            </a:fld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2063552" y="98072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0" y="6395080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Номер слайда 3"/>
          <p:cNvSpPr txBox="1">
            <a:spLocks/>
          </p:cNvSpPr>
          <p:nvPr/>
        </p:nvSpPr>
        <p:spPr>
          <a:xfrm>
            <a:off x="9077472" y="64439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1532" y="6488039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webtorgi.samregion.ru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17936" y="355220"/>
            <a:ext cx="7464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ОСНОВНЫЕ ПРИЧИНЫ ОТКАЗА В ПРИЕМКЕ ТОВАРА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5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3" y="31282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51532" y="2562009"/>
            <a:ext cx="2435292" cy="203132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Товар не соответствует требованиям указанным в  Техническом задании </a:t>
            </a:r>
            <a:r>
              <a:rPr lang="ru-RU" b="1" dirty="0" smtClean="0"/>
              <a:t>(условия хранения и транспортировки) </a:t>
            </a:r>
            <a:endParaRPr lang="ru-RU" b="1" dirty="0"/>
          </a:p>
        </p:txBody>
      </p:sp>
      <p:pic>
        <p:nvPicPr>
          <p:cNvPr id="1026" name="Picture 2" descr="C:\Users\StrelkovaAV\Desktop\фотографии для презентации\IMG_217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" t="23495" r="13082" b="31890"/>
          <a:stretch/>
        </p:blipFill>
        <p:spPr bwMode="auto">
          <a:xfrm>
            <a:off x="3200400" y="1130466"/>
            <a:ext cx="2637700" cy="2760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relkovaAV\Desktop\фотографии для презентации\IMG_222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4" t="35225" r="40996" b="31084"/>
          <a:stretch/>
        </p:blipFill>
        <p:spPr bwMode="auto">
          <a:xfrm>
            <a:off x="6168008" y="1117069"/>
            <a:ext cx="3024336" cy="2774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trelkovaAV\Desktop\фотографии для презентации\20201025_12330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" r="4849"/>
          <a:stretch/>
        </p:blipFill>
        <p:spPr bwMode="auto">
          <a:xfrm rot="5400000">
            <a:off x="9379447" y="1231391"/>
            <a:ext cx="2742649" cy="2540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StrelkovaAV\Desktop\фотографии для презентации\20201206_09550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7" t="1542" r="19897" b="16603"/>
          <a:stretch/>
        </p:blipFill>
        <p:spPr bwMode="auto">
          <a:xfrm rot="5400000">
            <a:off x="3157231" y="4084170"/>
            <a:ext cx="2724035" cy="2637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StrelkovaAV\Desktop\фотографии для презентации\20201206_09401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16" t="28349" r="4602"/>
          <a:stretch/>
        </p:blipFill>
        <p:spPr bwMode="auto">
          <a:xfrm rot="5400000">
            <a:off x="9401481" y="4145347"/>
            <a:ext cx="2698585" cy="2540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Z:\Склад\фотографии для презентации\IMG_219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5"/>
          <a:stretch/>
        </p:blipFill>
        <p:spPr bwMode="auto">
          <a:xfrm>
            <a:off x="6168008" y="4062473"/>
            <a:ext cx="3024336" cy="2702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44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56240" y="6443978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12</a:t>
            </a:fld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2063552" y="98072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0" y="6395080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Номер слайда 3"/>
          <p:cNvSpPr txBox="1">
            <a:spLocks/>
          </p:cNvSpPr>
          <p:nvPr/>
        </p:nvSpPr>
        <p:spPr>
          <a:xfrm>
            <a:off x="9077472" y="64439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1532" y="6488039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webtorgi.samregion.ru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15728" y="449233"/>
            <a:ext cx="7464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ОСНОВНЫЕ ПРИЧИНЫ ОТКАЗА В ПРИЕМКЕ ТОВАРА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5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3" y="31282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380682"/>
            <a:ext cx="2687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Товар не соответствует требованиям указанным в  Техническом задании </a:t>
            </a:r>
            <a:r>
              <a:rPr lang="ru-RU" b="1" dirty="0" smtClean="0"/>
              <a:t>(механические повреждения, </a:t>
            </a:r>
            <a:r>
              <a:rPr lang="ru-RU" b="1" dirty="0"/>
              <a:t>посторонние </a:t>
            </a:r>
            <a:r>
              <a:rPr lang="ru-RU" b="1" dirty="0" smtClean="0"/>
              <a:t>примеси </a:t>
            </a:r>
            <a:r>
              <a:rPr lang="ru-RU" b="1" dirty="0"/>
              <a:t>)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1"/>
          <a:stretch/>
        </p:blipFill>
        <p:spPr>
          <a:xfrm rot="5400000">
            <a:off x="3630018" y="681115"/>
            <a:ext cx="2594465" cy="3333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Рамка 15"/>
          <p:cNvSpPr/>
          <p:nvPr/>
        </p:nvSpPr>
        <p:spPr>
          <a:xfrm>
            <a:off x="4525078" y="2075661"/>
            <a:ext cx="908159" cy="544262"/>
          </a:xfrm>
          <a:prstGeom prst="frame">
            <a:avLst/>
          </a:prstGeom>
          <a:solidFill>
            <a:srgbClr val="FFFF66"/>
          </a:solidFill>
          <a:ln>
            <a:solidFill>
              <a:srgbClr val="FFFF00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2" r="28262"/>
          <a:stretch/>
        </p:blipFill>
        <p:spPr>
          <a:xfrm rot="5400000">
            <a:off x="7662196" y="3469143"/>
            <a:ext cx="271479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 b="15351"/>
          <a:stretch/>
        </p:blipFill>
        <p:spPr>
          <a:xfrm>
            <a:off x="7219591" y="1055629"/>
            <a:ext cx="3556929" cy="2589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0" b="13251"/>
          <a:stretch/>
        </p:blipFill>
        <p:spPr>
          <a:xfrm>
            <a:off x="3260573" y="3911748"/>
            <a:ext cx="3333355" cy="2714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996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6395080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077472" y="6443977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32" y="6488039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webtorgi.samregion.ru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15728" y="449233"/>
            <a:ext cx="7464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ОСНОВНЫЕ ПРИЧИНЫ ОТКАЗА В ПРИЕМКЕ ТОВАРА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>
            <a:off x="2063552" y="98072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3" y="31282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9" b="4816"/>
          <a:stretch/>
        </p:blipFill>
        <p:spPr bwMode="auto">
          <a:xfrm>
            <a:off x="551384" y="2244824"/>
            <a:ext cx="3829511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51384" y="1322461"/>
            <a:ext cx="39110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Несоответствие </a:t>
            </a:r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наименования товара и его состава</a:t>
            </a:r>
          </a:p>
          <a:p>
            <a:endParaRPr lang="ru-RU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 rot="238989">
            <a:off x="741891" y="2486720"/>
            <a:ext cx="2280837" cy="27350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 rot="238989">
            <a:off x="1254116" y="2923318"/>
            <a:ext cx="1523224" cy="20738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3" t="8835" b="15408"/>
          <a:stretch/>
        </p:blipFill>
        <p:spPr bwMode="auto">
          <a:xfrm>
            <a:off x="5951984" y="2213967"/>
            <a:ext cx="3024336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2" r="21333" b="23728"/>
          <a:stretch/>
        </p:blipFill>
        <p:spPr bwMode="auto">
          <a:xfrm>
            <a:off x="9264352" y="2209031"/>
            <a:ext cx="2808312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7020795" y="1320941"/>
            <a:ext cx="39110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Поставка некачественной продукции</a:t>
            </a:r>
            <a:endParaRPr lang="ru-RU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ru-RU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51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56240" y="6443978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8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9896" y="3323155"/>
            <a:ext cx="2991618" cy="2554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1628800"/>
            <a:ext cx="2161473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Прямая соединительная линия 9"/>
          <p:cNvCxnSpPr/>
          <p:nvPr/>
        </p:nvCxnSpPr>
        <p:spPr>
          <a:xfrm flipH="1">
            <a:off x="2063552" y="98072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0" y="6395080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Номер слайда 3"/>
          <p:cNvSpPr txBox="1">
            <a:spLocks/>
          </p:cNvSpPr>
          <p:nvPr/>
        </p:nvSpPr>
        <p:spPr>
          <a:xfrm>
            <a:off x="9077472" y="64439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1532" y="6488039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webtorgi.samregion.ru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15728" y="449233"/>
            <a:ext cx="7464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ОСНОВНЫЕ ПРИЧИНЫ ОТКАЗА В ПРИЕМКЕ ТОВАРА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5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3" y="31282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9435" y="2316510"/>
            <a:ext cx="17004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Товар не соответствует требованиям указанным в  Техническом задании (контрафакт)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33243" r="-400" b="17450"/>
          <a:stretch/>
        </p:blipFill>
        <p:spPr>
          <a:xfrm>
            <a:off x="1789896" y="1628800"/>
            <a:ext cx="2933534" cy="2431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StrelkovaAV\Desktop\фотографии для презентации\20200908_13145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5" t="15371" r="11862" b="1"/>
          <a:stretch/>
        </p:blipFill>
        <p:spPr bwMode="auto">
          <a:xfrm rot="5400000">
            <a:off x="5952784" y="2509885"/>
            <a:ext cx="4320482" cy="255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trelkovaAV\Desktop\фотографии для презентации\IMG_222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 b="15808"/>
          <a:stretch/>
        </p:blipFill>
        <p:spPr bwMode="auto">
          <a:xfrm rot="10800000">
            <a:off x="9480375" y="1628800"/>
            <a:ext cx="2500532" cy="4248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88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6395080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077472" y="6443977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32" y="6488039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webtorgi.samregion.ru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12490" y="462531"/>
            <a:ext cx="7464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ОСНОВНЫЕ ПРИЧИНЫ ОТКАЗА В ПРИЕМКЕ ТОВАРА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>
            <a:off x="2063552" y="98072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3" y="31282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0" y="2348880"/>
            <a:ext cx="27589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Товар не соответствует требованиям указанным в  Техническом задании (</a:t>
            </a:r>
            <a:r>
              <a:rPr lang="ru-RU" sz="2000" b="1" dirty="0" smtClean="0"/>
              <a:t>гниль, посторонние примеси ) </a:t>
            </a:r>
            <a:endParaRPr lang="ru-RU" sz="2000" b="1" dirty="0"/>
          </a:p>
        </p:txBody>
      </p:sp>
      <p:pic>
        <p:nvPicPr>
          <p:cNvPr id="1026" name="Picture 2" descr="Z:\Склад\фотографии для презентации\IMG_22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84021" y="3777893"/>
            <a:ext cx="2655261" cy="26495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Склад\фотографии для презентации\IMG_22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7"/>
          <a:stretch/>
        </p:blipFill>
        <p:spPr bwMode="auto">
          <a:xfrm>
            <a:off x="2573326" y="1309070"/>
            <a:ext cx="2563116" cy="2537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:\Склад\фотографии для презентации\IMG_22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2" b="6834"/>
          <a:stretch/>
        </p:blipFill>
        <p:spPr bwMode="auto">
          <a:xfrm>
            <a:off x="5259921" y="1320942"/>
            <a:ext cx="2767240" cy="2513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Z:\Склад\фотографии для презентации\IMG_22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95375" y="3786774"/>
            <a:ext cx="2572851" cy="26437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trelkovaAV\Desktop\фотографии для презентации\IMG_219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6" r="26128" b="9015"/>
          <a:stretch/>
        </p:blipFill>
        <p:spPr bwMode="auto">
          <a:xfrm>
            <a:off x="8070864" y="1320941"/>
            <a:ext cx="2849672" cy="24661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trelkovaAV\Desktop\фотографии для презентации\IMG_217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864" y="3812657"/>
            <a:ext cx="2849672" cy="2669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49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407368" y="6481225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webtorgi.samregion.ru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80376" y="6443977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074735" y="81996"/>
            <a:ext cx="9336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ВЗАИМОДЕЙСТВИЕ С КОНТРОЛИРУЮЩИМИ ОРГАНАМИ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2362623" y="62068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3" y="31282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6373905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5343" y="6457877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webtorgi.samregion.ru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Номер слайда 1"/>
          <p:cNvSpPr txBox="1">
            <a:spLocks/>
          </p:cNvSpPr>
          <p:nvPr/>
        </p:nvSpPr>
        <p:spPr>
          <a:xfrm>
            <a:off x="9632776" y="6596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4" name="Номер слайда 1"/>
          <p:cNvSpPr txBox="1">
            <a:spLocks/>
          </p:cNvSpPr>
          <p:nvPr/>
        </p:nvSpPr>
        <p:spPr>
          <a:xfrm>
            <a:off x="9688502" y="6419421"/>
            <a:ext cx="1664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16</a:t>
            </a:fld>
            <a:endParaRPr lang="ru-RU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1924644" y="1769461"/>
            <a:ext cx="1873201" cy="648071"/>
          </a:xfrm>
          <a:prstGeom prst="straightConnector1">
            <a:avLst/>
          </a:prstGeom>
          <a:ln w="25400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1924644" y="3284984"/>
            <a:ext cx="1731075" cy="10728"/>
          </a:xfrm>
          <a:prstGeom prst="straightConnector1">
            <a:avLst/>
          </a:prstGeom>
          <a:ln w="25400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6254470" y="1751103"/>
            <a:ext cx="606549" cy="0"/>
          </a:xfrm>
          <a:prstGeom prst="straightConnector1">
            <a:avLst/>
          </a:prstGeom>
          <a:ln w="25400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6096000" y="5373216"/>
            <a:ext cx="0" cy="0"/>
          </a:xfrm>
          <a:prstGeom prst="straightConnector1">
            <a:avLst/>
          </a:prstGeom>
          <a:ln w="25400">
            <a:headEnd type="none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Скругленный прямоугольник 55"/>
          <p:cNvSpPr/>
          <p:nvPr/>
        </p:nvSpPr>
        <p:spPr>
          <a:xfrm>
            <a:off x="3811893" y="1463071"/>
            <a:ext cx="2376264" cy="576064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bg1"/>
                </a:solidFill>
              </a:rPr>
              <a:t>Роспотребнадзор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6922462" y="817025"/>
            <a:ext cx="4511622" cy="190487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6922462" y="3037508"/>
            <a:ext cx="4307160" cy="57606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chemeClr val="bg1"/>
              </a:solidFill>
            </a:endParaRPr>
          </a:p>
          <a:p>
            <a:pPr algn="ctr"/>
            <a:endParaRPr lang="ru-RU" sz="1400" b="1" dirty="0">
              <a:solidFill>
                <a:schemeClr val="bg1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Проверка </a:t>
            </a:r>
            <a:r>
              <a:rPr lang="ru-RU" sz="1400" b="1" dirty="0">
                <a:solidFill>
                  <a:schemeClr val="bg1"/>
                </a:solidFill>
              </a:rPr>
              <a:t>ООО «</a:t>
            </a:r>
            <a:r>
              <a:rPr lang="ru-RU" sz="1400" b="1" dirty="0" err="1" smtClean="0">
                <a:solidFill>
                  <a:schemeClr val="bg1"/>
                </a:solidFill>
              </a:rPr>
              <a:t>Вкуснецк</a:t>
            </a:r>
            <a:r>
              <a:rPr lang="ru-RU" sz="1400" b="1" dirty="0" smtClean="0">
                <a:solidFill>
                  <a:schemeClr val="bg1"/>
                </a:solidFill>
              </a:rPr>
              <a:t>»  штраф</a:t>
            </a:r>
          </a:p>
          <a:p>
            <a:pPr algn="ctr"/>
            <a:endParaRPr lang="ru-RU" sz="1400" b="1" dirty="0">
              <a:solidFill>
                <a:schemeClr val="bg1"/>
              </a:solidFill>
            </a:endParaRPr>
          </a:p>
          <a:p>
            <a:pPr algn="ctr"/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6956608" y="3885322"/>
            <a:ext cx="4364425" cy="74960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bg1"/>
              </a:solidFill>
            </a:endParaRPr>
          </a:p>
        </p:txBody>
      </p:sp>
      <p:cxnSp>
        <p:nvCxnSpPr>
          <p:cNvPr id="73" name="Прямая со стрелкой 72"/>
          <p:cNvCxnSpPr/>
          <p:nvPr/>
        </p:nvCxnSpPr>
        <p:spPr>
          <a:xfrm>
            <a:off x="1879895" y="4260123"/>
            <a:ext cx="1735515" cy="1"/>
          </a:xfrm>
          <a:prstGeom prst="straightConnector1">
            <a:avLst/>
          </a:prstGeom>
          <a:ln w="25400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Скругленный прямоугольник 49"/>
          <p:cNvSpPr/>
          <p:nvPr/>
        </p:nvSpPr>
        <p:spPr>
          <a:xfrm>
            <a:off x="415343" y="1751104"/>
            <a:ext cx="1523349" cy="351118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СКЛАД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3" name="Скругленный прямоугольник 92"/>
          <p:cNvSpPr/>
          <p:nvPr/>
        </p:nvSpPr>
        <p:spPr>
          <a:xfrm>
            <a:off x="3785821" y="2996952"/>
            <a:ext cx="2304256" cy="576064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bg1"/>
                </a:solidFill>
              </a:rPr>
              <a:t>Деп</a:t>
            </a:r>
            <a:r>
              <a:rPr lang="ru-RU" b="1" dirty="0">
                <a:solidFill>
                  <a:schemeClr val="bg1"/>
                </a:solidFill>
              </a:rPr>
              <a:t>. ветеринарии</a:t>
            </a:r>
          </a:p>
        </p:txBody>
      </p:sp>
      <p:sp>
        <p:nvSpPr>
          <p:cNvPr id="103" name="Скругленный прямоугольник 102"/>
          <p:cNvSpPr/>
          <p:nvPr/>
        </p:nvSpPr>
        <p:spPr>
          <a:xfrm>
            <a:off x="3723998" y="3947721"/>
            <a:ext cx="2372001" cy="576064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Россельхознадзор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110" name="Прямая со стрелкой 109"/>
          <p:cNvCxnSpPr/>
          <p:nvPr/>
        </p:nvCxnSpPr>
        <p:spPr>
          <a:xfrm>
            <a:off x="6136614" y="3284050"/>
            <a:ext cx="606549" cy="0"/>
          </a:xfrm>
          <a:prstGeom prst="straightConnector1">
            <a:avLst/>
          </a:prstGeom>
          <a:ln w="25400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2" name="TextBox 1061"/>
          <p:cNvSpPr txBox="1"/>
          <p:nvPr/>
        </p:nvSpPr>
        <p:spPr>
          <a:xfrm rot="20510840">
            <a:off x="2132356" y="1758145"/>
            <a:ext cx="1341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33</a:t>
            </a:r>
            <a:r>
              <a:rPr lang="en-US" sz="1400" b="1" dirty="0" smtClean="0"/>
              <a:t> </a:t>
            </a:r>
            <a:r>
              <a:rPr lang="ru-RU" sz="1400" b="1" dirty="0" smtClean="0"/>
              <a:t>материала</a:t>
            </a:r>
            <a:endParaRPr lang="ru-RU" sz="1400" b="1" dirty="0"/>
          </a:p>
        </p:txBody>
      </p:sp>
      <p:sp>
        <p:nvSpPr>
          <p:cNvPr id="113" name="TextBox 112"/>
          <p:cNvSpPr txBox="1"/>
          <p:nvPr/>
        </p:nvSpPr>
        <p:spPr>
          <a:xfrm>
            <a:off x="2112055" y="2865548"/>
            <a:ext cx="1428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2</a:t>
            </a:r>
            <a:r>
              <a:rPr lang="en-US" sz="1400" b="1" dirty="0" smtClean="0"/>
              <a:t> </a:t>
            </a:r>
            <a:r>
              <a:rPr lang="ru-RU" sz="1400" b="1" dirty="0" smtClean="0"/>
              <a:t>материала</a:t>
            </a:r>
            <a:endParaRPr lang="ru-RU" sz="1400" b="1" dirty="0"/>
          </a:p>
        </p:txBody>
      </p:sp>
      <p:sp>
        <p:nvSpPr>
          <p:cNvPr id="114" name="TextBox 113"/>
          <p:cNvSpPr txBox="1"/>
          <p:nvPr/>
        </p:nvSpPr>
        <p:spPr>
          <a:xfrm>
            <a:off x="2036841" y="3645591"/>
            <a:ext cx="138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3</a:t>
            </a:r>
            <a:r>
              <a:rPr lang="en-US" sz="1400" b="1" dirty="0" smtClean="0"/>
              <a:t> </a:t>
            </a:r>
            <a:r>
              <a:rPr lang="ru-RU" sz="1400" b="1" dirty="0" smtClean="0"/>
              <a:t>материала</a:t>
            </a:r>
          </a:p>
          <a:p>
            <a:r>
              <a:rPr lang="ru-RU" sz="1400" b="1" dirty="0" smtClean="0"/>
              <a:t>2 мониторинга</a:t>
            </a:r>
            <a:endParaRPr lang="ru-RU" sz="1400" b="1" dirty="0"/>
          </a:p>
        </p:txBody>
      </p:sp>
      <p:cxnSp>
        <p:nvCxnSpPr>
          <p:cNvPr id="37" name="Прямая со стрелкой 36"/>
          <p:cNvCxnSpPr/>
          <p:nvPr/>
        </p:nvCxnSpPr>
        <p:spPr>
          <a:xfrm>
            <a:off x="6139573" y="4203621"/>
            <a:ext cx="606549" cy="0"/>
          </a:xfrm>
          <a:prstGeom prst="straightConnector1">
            <a:avLst/>
          </a:prstGeom>
          <a:ln w="25400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466" y="4560987"/>
            <a:ext cx="620183" cy="62018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988159" y="908720"/>
            <a:ext cx="458044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prstClr val="white"/>
                </a:solidFill>
              </a:rPr>
              <a:t>ООО «Молочный мир» ч.1ст.14.43 КоАП РФ  штраф</a:t>
            </a:r>
          </a:p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prstClr val="white"/>
                </a:solidFill>
              </a:rPr>
              <a:t>ООО «Профи»  ч.2 ст.14.7КоАП РФ штраф</a:t>
            </a:r>
          </a:p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prstClr val="white"/>
                </a:solidFill>
              </a:rPr>
              <a:t>ООО «Империя плюс»  ст.6.3.КоАП РФ штраф</a:t>
            </a:r>
          </a:p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prstClr val="white"/>
                </a:solidFill>
              </a:rPr>
              <a:t>ООО «Империя Плюс»  2 предостережения</a:t>
            </a:r>
          </a:p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prstClr val="white"/>
                </a:solidFill>
              </a:rPr>
              <a:t>5 предписаний о прекращении 5 деклараций </a:t>
            </a:r>
          </a:p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prstClr val="white"/>
                </a:solidFill>
              </a:rPr>
              <a:t>2 предписания об устранении </a:t>
            </a:r>
            <a:r>
              <a:rPr lang="ru-RU" sz="900" b="1" dirty="0" smtClean="0">
                <a:solidFill>
                  <a:prstClr val="white"/>
                </a:solidFill>
              </a:rPr>
              <a:t>нарушений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ru-RU" sz="900" b="1" dirty="0" smtClean="0">
                <a:solidFill>
                  <a:prstClr val="white"/>
                </a:solidFill>
              </a:rPr>
              <a:t>ООО «</a:t>
            </a:r>
            <a:r>
              <a:rPr lang="ru-RU" sz="900" b="1" dirty="0" err="1" smtClean="0">
                <a:solidFill>
                  <a:prstClr val="white"/>
                </a:solidFill>
              </a:rPr>
              <a:t>Красава</a:t>
            </a:r>
            <a:r>
              <a:rPr lang="ru-RU" sz="900" b="1" dirty="0" smtClean="0">
                <a:solidFill>
                  <a:prstClr val="white"/>
                </a:solidFill>
              </a:rPr>
              <a:t>» ч.1 ст.14.43  </a:t>
            </a:r>
            <a:r>
              <a:rPr lang="ru-RU" sz="900" b="1" dirty="0">
                <a:solidFill>
                  <a:prstClr val="white"/>
                </a:solidFill>
              </a:rPr>
              <a:t>КоАП РФ  </a:t>
            </a:r>
            <a:r>
              <a:rPr lang="ru-RU" sz="900" b="1" dirty="0" smtClean="0">
                <a:solidFill>
                  <a:prstClr val="white"/>
                </a:solidFill>
              </a:rPr>
              <a:t>штраф</a:t>
            </a:r>
          </a:p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ru-RU" sz="900" b="1" dirty="0" smtClean="0">
                <a:solidFill>
                  <a:prstClr val="white"/>
                </a:solidFill>
              </a:rPr>
              <a:t>ООО «Зеленый </a:t>
            </a:r>
            <a:r>
              <a:rPr lang="ru-RU" sz="900" b="1" dirty="0">
                <a:solidFill>
                  <a:prstClr val="white"/>
                </a:solidFill>
              </a:rPr>
              <a:t>дом» ч.1ст.14.43 КоАП РФ  штраф</a:t>
            </a:r>
          </a:p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ru-RU" sz="900" b="1" dirty="0" smtClean="0">
                <a:solidFill>
                  <a:prstClr val="white"/>
                </a:solidFill>
              </a:rPr>
              <a:t>ООО «</a:t>
            </a:r>
            <a:r>
              <a:rPr lang="ru-RU" sz="900" b="1" dirty="0" err="1" smtClean="0">
                <a:solidFill>
                  <a:prstClr val="white"/>
                </a:solidFill>
              </a:rPr>
              <a:t>Русвкус</a:t>
            </a:r>
            <a:r>
              <a:rPr lang="ru-RU" sz="900" b="1" dirty="0" smtClean="0">
                <a:solidFill>
                  <a:prstClr val="white"/>
                </a:solidFill>
              </a:rPr>
              <a:t>» </a:t>
            </a:r>
            <a:r>
              <a:rPr lang="ru-RU" sz="900" b="1" dirty="0">
                <a:solidFill>
                  <a:prstClr val="white"/>
                </a:solidFill>
              </a:rPr>
              <a:t>ст.14.45 КоАП РФ  </a:t>
            </a:r>
            <a:r>
              <a:rPr lang="ru-RU" sz="900" b="1" dirty="0" smtClean="0">
                <a:solidFill>
                  <a:prstClr val="white"/>
                </a:solidFill>
              </a:rPr>
              <a:t>штраф</a:t>
            </a:r>
          </a:p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ru-RU" sz="800" b="1" dirty="0" smtClean="0">
                <a:solidFill>
                  <a:prstClr val="white"/>
                </a:solidFill>
              </a:rPr>
              <a:t>ООО «Тольятти-Продукт»  </a:t>
            </a:r>
            <a:r>
              <a:rPr lang="ru-RU" sz="900" b="1" dirty="0" smtClean="0">
                <a:solidFill>
                  <a:prstClr val="white"/>
                </a:solidFill>
              </a:rPr>
              <a:t>2 протокола  об админ. </a:t>
            </a:r>
            <a:r>
              <a:rPr lang="ru-RU" sz="900" b="1" dirty="0">
                <a:solidFill>
                  <a:prstClr val="white"/>
                </a:solidFill>
              </a:rPr>
              <a:t>п</a:t>
            </a:r>
            <a:r>
              <a:rPr lang="ru-RU" sz="900" b="1" dirty="0" smtClean="0">
                <a:solidFill>
                  <a:prstClr val="white"/>
                </a:solidFill>
              </a:rPr>
              <a:t>рав. </a:t>
            </a:r>
            <a:r>
              <a:rPr lang="ru-RU" sz="900" b="1" smtClean="0">
                <a:solidFill>
                  <a:prstClr val="white"/>
                </a:solidFill>
              </a:rPr>
              <a:t>по </a:t>
            </a:r>
            <a:r>
              <a:rPr lang="ru-RU" sz="900" b="1" dirty="0" smtClean="0">
                <a:solidFill>
                  <a:prstClr val="white"/>
                </a:solidFill>
              </a:rPr>
              <a:t>ч. 1 , ч.3 ст. 14.43 КоАП РФ </a:t>
            </a:r>
          </a:p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prstClr val="white"/>
                </a:solidFill>
              </a:rPr>
              <a:t>ООО </a:t>
            </a:r>
            <a:r>
              <a:rPr lang="ru-RU" sz="900" b="1" dirty="0" smtClean="0">
                <a:solidFill>
                  <a:prstClr val="white"/>
                </a:solidFill>
              </a:rPr>
              <a:t>«Фабрика Смирнов»  </a:t>
            </a:r>
            <a:r>
              <a:rPr lang="ru-RU" sz="900" b="1" dirty="0">
                <a:solidFill>
                  <a:prstClr val="white"/>
                </a:solidFill>
              </a:rPr>
              <a:t>протокол </a:t>
            </a:r>
            <a:r>
              <a:rPr lang="ru-RU" sz="900" b="1" dirty="0" smtClean="0">
                <a:solidFill>
                  <a:prstClr val="white"/>
                </a:solidFill>
              </a:rPr>
              <a:t> об админ. </a:t>
            </a:r>
            <a:r>
              <a:rPr lang="ru-RU" sz="900" b="1" dirty="0">
                <a:solidFill>
                  <a:prstClr val="white"/>
                </a:solidFill>
              </a:rPr>
              <a:t>п</a:t>
            </a:r>
            <a:r>
              <a:rPr lang="ru-RU" sz="900" b="1" dirty="0" smtClean="0">
                <a:solidFill>
                  <a:prstClr val="white"/>
                </a:solidFill>
              </a:rPr>
              <a:t>рав. по ч.1 </a:t>
            </a:r>
            <a:r>
              <a:rPr lang="ru-RU" sz="900" b="1" dirty="0">
                <a:solidFill>
                  <a:prstClr val="white"/>
                </a:solidFill>
              </a:rPr>
              <a:t>ст. 14.43 КоАП РФ </a:t>
            </a:r>
          </a:p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ru-RU" sz="900" b="1" dirty="0" smtClean="0">
                <a:solidFill>
                  <a:prstClr val="white"/>
                </a:solidFill>
              </a:rPr>
              <a:t>ООО «Империя</a:t>
            </a:r>
            <a:r>
              <a:rPr lang="ru-RU" sz="900" b="1" dirty="0">
                <a:solidFill>
                  <a:prstClr val="white"/>
                </a:solidFill>
              </a:rPr>
              <a:t>» протокол  об админ. прав. по ч.1 ст. 14.43 КоАП РФ 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ru-RU" sz="1200" b="1" dirty="0">
              <a:solidFill>
                <a:prstClr val="white"/>
              </a:solidFill>
            </a:endParaRPr>
          </a:p>
          <a:p>
            <a:pPr marL="171450" lvl="0" indent="-171450" algn="ctr">
              <a:buFont typeface="Arial" panose="020B0604020202020204" pitchFamily="34" charset="0"/>
              <a:buChar char="•"/>
            </a:pPr>
            <a:endParaRPr lang="ru-RU" sz="1200" b="1" dirty="0" smtClean="0">
              <a:solidFill>
                <a:prstClr val="white"/>
              </a:solidFill>
            </a:endParaRPr>
          </a:p>
          <a:p>
            <a:pPr marL="171450" lvl="0" indent="-171450" algn="ctr">
              <a:buFont typeface="Arial" panose="020B0604020202020204" pitchFamily="34" charset="0"/>
              <a:buChar char="•"/>
            </a:pPr>
            <a:endParaRPr lang="ru-RU" sz="1200" b="1" dirty="0" smtClean="0">
              <a:solidFill>
                <a:prstClr val="white"/>
              </a:solidFill>
            </a:endParaRPr>
          </a:p>
          <a:p>
            <a:pPr marL="171450" lvl="0" indent="-171450" algn="ctr">
              <a:buFont typeface="Arial" panose="020B0604020202020204" pitchFamily="34" charset="0"/>
              <a:buChar char="•"/>
            </a:pPr>
            <a:endParaRPr lang="ru-RU" sz="1200" b="1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920826" y="3969339"/>
            <a:ext cx="24359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ООО </a:t>
            </a:r>
            <a:r>
              <a:rPr lang="ru-RU" sz="1600" b="1" dirty="0">
                <a:solidFill>
                  <a:schemeClr val="bg1"/>
                </a:solidFill>
              </a:rPr>
              <a:t>«Профи</a:t>
            </a:r>
            <a:r>
              <a:rPr lang="ru-RU" sz="1600" b="1" dirty="0" smtClean="0">
                <a:solidFill>
                  <a:schemeClr val="bg1"/>
                </a:solidFill>
              </a:rPr>
              <a:t>» штраф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ООО «АТЛ ПЛЮС» штраф</a:t>
            </a:r>
            <a:endParaRPr lang="ru-RU" sz="1600" b="1" dirty="0">
              <a:solidFill>
                <a:schemeClr val="bg1"/>
              </a:solidFill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1938692" y="4812025"/>
            <a:ext cx="1786830" cy="738291"/>
          </a:xfrm>
          <a:prstGeom prst="straightConnector1">
            <a:avLst/>
          </a:prstGeom>
          <a:ln w="25400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Скругленный прямоугольник 39"/>
          <p:cNvSpPr/>
          <p:nvPr/>
        </p:nvSpPr>
        <p:spPr>
          <a:xfrm>
            <a:off x="3763309" y="5331053"/>
            <a:ext cx="2376264" cy="47421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МВД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>
            <a:off x="6188157" y="5550316"/>
            <a:ext cx="606549" cy="0"/>
          </a:xfrm>
          <a:prstGeom prst="straightConnector1">
            <a:avLst/>
          </a:prstGeom>
          <a:ln w="25400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6988159" y="5175514"/>
            <a:ext cx="4364425" cy="62975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847596" y="5321112"/>
            <a:ext cx="23845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Проверка ООО </a:t>
            </a:r>
            <a:r>
              <a:rPr lang="ru-RU" sz="1600" b="1" dirty="0">
                <a:solidFill>
                  <a:schemeClr val="bg1"/>
                </a:solidFill>
              </a:rPr>
              <a:t>«Профи</a:t>
            </a:r>
            <a:r>
              <a:rPr lang="ru-RU" sz="1600" b="1" dirty="0" smtClean="0">
                <a:solidFill>
                  <a:schemeClr val="bg1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32204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Шестиугольник 73"/>
          <p:cNvSpPr/>
          <p:nvPr/>
        </p:nvSpPr>
        <p:spPr>
          <a:xfrm>
            <a:off x="8762899" y="4517796"/>
            <a:ext cx="1340819" cy="1309743"/>
          </a:xfrm>
          <a:prstGeom prst="hexagon">
            <a:avLst/>
          </a:prstGeom>
          <a:solidFill>
            <a:schemeClr val="bg1">
              <a:lumMod val="95000"/>
            </a:schemeClr>
          </a:solidFill>
          <a:ln w="5715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Шестиугольник 43"/>
          <p:cNvSpPr/>
          <p:nvPr/>
        </p:nvSpPr>
        <p:spPr>
          <a:xfrm>
            <a:off x="3443028" y="1483389"/>
            <a:ext cx="1572852" cy="1410974"/>
          </a:xfrm>
          <a:prstGeom prst="hexagon">
            <a:avLst/>
          </a:prstGeom>
          <a:solidFill>
            <a:schemeClr val="bg1">
              <a:lumMod val="95000"/>
            </a:schemeClr>
          </a:solidFill>
          <a:ln w="5715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56240" y="6430001"/>
            <a:ext cx="2133600" cy="365125"/>
          </a:xfrm>
          <a:ln>
            <a:noFill/>
          </a:ln>
        </p:spPr>
        <p:txBody>
          <a:bodyPr/>
          <a:lstStyle/>
          <a:p>
            <a:fld id="{B19B0651-EE4F-4900-A07F-96A6BFA9D0F0}" type="slidenum">
              <a:rPr lang="ru-RU" smtClean="0"/>
              <a:pPr/>
              <a:t>17</a:t>
            </a:fld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2481959" y="541750"/>
            <a:ext cx="9710041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0" y="6395080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Номер слайда 3"/>
          <p:cNvSpPr txBox="1">
            <a:spLocks/>
          </p:cNvSpPr>
          <p:nvPr/>
        </p:nvSpPr>
        <p:spPr>
          <a:xfrm>
            <a:off x="9077472" y="6443977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1532" y="6488039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webtorgi.samregion.ru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00792" y="0"/>
            <a:ext cx="7416823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ПОСТАВЩИКИ 2020 ГОДА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sharapovir\Desktop\EJV4XjSWwAAP3b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23" y="1196752"/>
            <a:ext cx="1661221" cy="1757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TextBox 2"/>
          <p:cNvSpPr txBox="1"/>
          <p:nvPr/>
        </p:nvSpPr>
        <p:spPr>
          <a:xfrm>
            <a:off x="9743728" y="2766856"/>
            <a:ext cx="2448272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оличество заключенных 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контрактов по продукции 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СДС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40416" y="3621323"/>
            <a:ext cx="2448272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оличество заключенных 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контрактов по продукции 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 СДС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4894" y="3772124"/>
            <a:ext cx="11521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 в РНП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67613" y="4340052"/>
            <a:ext cx="115212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Включен в РНП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24639" y="1426461"/>
            <a:ext cx="115212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Включен в РНП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Блок-схема: узел 1"/>
          <p:cNvSpPr/>
          <p:nvPr/>
        </p:nvSpPr>
        <p:spPr>
          <a:xfrm>
            <a:off x="9347634" y="2872398"/>
            <a:ext cx="360040" cy="325219"/>
          </a:xfrm>
          <a:prstGeom prst="flowChartConnector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узел 24"/>
          <p:cNvSpPr/>
          <p:nvPr/>
        </p:nvSpPr>
        <p:spPr>
          <a:xfrm>
            <a:off x="9383688" y="3813516"/>
            <a:ext cx="360040" cy="325219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Шестиугольник 5"/>
          <p:cNvSpPr/>
          <p:nvPr/>
        </p:nvSpPr>
        <p:spPr>
          <a:xfrm>
            <a:off x="4871864" y="5299291"/>
            <a:ext cx="1440160" cy="1144686"/>
          </a:xfrm>
          <a:prstGeom prst="hexagon">
            <a:avLst/>
          </a:prstGeom>
          <a:solidFill>
            <a:schemeClr val="bg1"/>
          </a:solidFill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3" y="312829"/>
            <a:ext cx="1008112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Шестиугольник 27"/>
          <p:cNvSpPr/>
          <p:nvPr/>
        </p:nvSpPr>
        <p:spPr>
          <a:xfrm>
            <a:off x="6214378" y="4502687"/>
            <a:ext cx="1568918" cy="1352373"/>
          </a:xfrm>
          <a:prstGeom prst="hexagon">
            <a:avLst/>
          </a:prstGeom>
          <a:solidFill>
            <a:schemeClr val="bg1"/>
          </a:solidFill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Шестиугольник 28"/>
          <p:cNvSpPr/>
          <p:nvPr/>
        </p:nvSpPr>
        <p:spPr>
          <a:xfrm>
            <a:off x="7650620" y="5280365"/>
            <a:ext cx="1333626" cy="1219049"/>
          </a:xfrm>
          <a:prstGeom prst="hexagon">
            <a:avLst/>
          </a:prstGeom>
          <a:solidFill>
            <a:schemeClr val="bg1">
              <a:lumMod val="95000"/>
            </a:schemeClr>
          </a:solidFill>
          <a:ln w="5715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Шестиугольник 33"/>
          <p:cNvSpPr/>
          <p:nvPr/>
        </p:nvSpPr>
        <p:spPr>
          <a:xfrm>
            <a:off x="4857980" y="3789039"/>
            <a:ext cx="1526052" cy="1350000"/>
          </a:xfrm>
          <a:prstGeom prst="hexagon">
            <a:avLst/>
          </a:prstGeom>
          <a:solidFill>
            <a:schemeClr val="bg1"/>
          </a:solidFill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Шестиугольник 34"/>
          <p:cNvSpPr/>
          <p:nvPr/>
        </p:nvSpPr>
        <p:spPr>
          <a:xfrm>
            <a:off x="6161371" y="2982116"/>
            <a:ext cx="1496909" cy="1337057"/>
          </a:xfrm>
          <a:prstGeom prst="hexagon">
            <a:avLst/>
          </a:prstGeom>
          <a:solidFill>
            <a:schemeClr val="bg1"/>
          </a:solidFill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Шестиугольник 35"/>
          <p:cNvSpPr/>
          <p:nvPr/>
        </p:nvSpPr>
        <p:spPr>
          <a:xfrm>
            <a:off x="6125866" y="1556980"/>
            <a:ext cx="1584175" cy="1338508"/>
          </a:xfrm>
          <a:prstGeom prst="hexagon">
            <a:avLst/>
          </a:prstGeom>
          <a:solidFill>
            <a:schemeClr val="bg1">
              <a:lumMod val="95000"/>
            </a:schemeClr>
          </a:solidFill>
          <a:ln w="5715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Шестиугольник 36"/>
          <p:cNvSpPr/>
          <p:nvPr/>
        </p:nvSpPr>
        <p:spPr>
          <a:xfrm>
            <a:off x="7593794" y="3729233"/>
            <a:ext cx="1395451" cy="1369576"/>
          </a:xfrm>
          <a:prstGeom prst="hexagon">
            <a:avLst/>
          </a:prstGeom>
          <a:solidFill>
            <a:schemeClr val="bg1">
              <a:lumMod val="95000"/>
            </a:schemeClr>
          </a:solidFill>
          <a:ln w="5715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Шестиугольник 37"/>
          <p:cNvSpPr/>
          <p:nvPr/>
        </p:nvSpPr>
        <p:spPr>
          <a:xfrm>
            <a:off x="7495503" y="2288489"/>
            <a:ext cx="1527179" cy="1356534"/>
          </a:xfrm>
          <a:prstGeom prst="hexagon">
            <a:avLst/>
          </a:prstGeom>
          <a:solidFill>
            <a:schemeClr val="bg1">
              <a:lumMod val="95000"/>
            </a:schemeClr>
          </a:solidFill>
          <a:ln w="5715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Шестиугольник 39"/>
          <p:cNvSpPr/>
          <p:nvPr/>
        </p:nvSpPr>
        <p:spPr>
          <a:xfrm>
            <a:off x="757404" y="3103595"/>
            <a:ext cx="1506698" cy="1337057"/>
          </a:xfrm>
          <a:prstGeom prst="hexagon">
            <a:avLst/>
          </a:prstGeom>
          <a:solidFill>
            <a:schemeClr val="bg1">
              <a:lumMod val="95000"/>
            </a:schemeClr>
          </a:solidFill>
          <a:ln w="5715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tabLst>
                <a:tab pos="804863" algn="l"/>
              </a:tabLst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Шестиугольник 41"/>
          <p:cNvSpPr/>
          <p:nvPr/>
        </p:nvSpPr>
        <p:spPr>
          <a:xfrm>
            <a:off x="1991544" y="2298230"/>
            <a:ext cx="1584176" cy="1346793"/>
          </a:xfrm>
          <a:prstGeom prst="hexagon">
            <a:avLst/>
          </a:prstGeom>
          <a:solidFill>
            <a:schemeClr val="bg1">
              <a:lumMod val="95000"/>
            </a:schemeClr>
          </a:solidFill>
          <a:ln w="5715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Шестиугольник 42"/>
          <p:cNvSpPr/>
          <p:nvPr/>
        </p:nvSpPr>
        <p:spPr>
          <a:xfrm>
            <a:off x="4781942" y="836753"/>
            <a:ext cx="1584000" cy="1260000"/>
          </a:xfrm>
          <a:prstGeom prst="hexagon">
            <a:avLst/>
          </a:prstGeom>
          <a:solidFill>
            <a:schemeClr val="bg1">
              <a:lumMod val="95000"/>
            </a:schemeClr>
          </a:solidFill>
          <a:ln w="5715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Шестиугольник 44"/>
          <p:cNvSpPr/>
          <p:nvPr/>
        </p:nvSpPr>
        <p:spPr>
          <a:xfrm>
            <a:off x="4799856" y="2226234"/>
            <a:ext cx="1512168" cy="1350000"/>
          </a:xfrm>
          <a:prstGeom prst="hexagon">
            <a:avLst/>
          </a:prstGeom>
          <a:solidFill>
            <a:schemeClr val="bg1"/>
          </a:solidFill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Шестиугольник 45"/>
          <p:cNvSpPr/>
          <p:nvPr/>
        </p:nvSpPr>
        <p:spPr>
          <a:xfrm>
            <a:off x="3424193" y="4517796"/>
            <a:ext cx="1611396" cy="1294989"/>
          </a:xfrm>
          <a:prstGeom prst="hexagon">
            <a:avLst/>
          </a:prstGeom>
          <a:solidFill>
            <a:schemeClr val="bg1"/>
          </a:solidFill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94899" y="2159533"/>
            <a:ext cx="170616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«Молочная сказка»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Шестиугольник 47"/>
          <p:cNvSpPr/>
          <p:nvPr/>
        </p:nvSpPr>
        <p:spPr>
          <a:xfrm>
            <a:off x="2071976" y="3813515"/>
            <a:ext cx="1498840" cy="1285293"/>
          </a:xfrm>
          <a:prstGeom prst="hexagon">
            <a:avLst/>
          </a:prstGeom>
          <a:solidFill>
            <a:schemeClr val="bg1">
              <a:lumMod val="95000"/>
            </a:schemeClr>
          </a:solidFill>
          <a:ln w="5715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tabLst>
                <a:tab pos="804863" algn="l"/>
              </a:tabLst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Шестиугольник 48"/>
          <p:cNvSpPr/>
          <p:nvPr/>
        </p:nvSpPr>
        <p:spPr>
          <a:xfrm>
            <a:off x="757404" y="4540639"/>
            <a:ext cx="1483366" cy="1276907"/>
          </a:xfrm>
          <a:prstGeom prst="hexagon">
            <a:avLst/>
          </a:prstGeom>
          <a:solidFill>
            <a:schemeClr val="bg1">
              <a:lumMod val="95000"/>
            </a:schemeClr>
          </a:solidFill>
          <a:ln w="5715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Шестиугольник 49"/>
          <p:cNvSpPr/>
          <p:nvPr/>
        </p:nvSpPr>
        <p:spPr>
          <a:xfrm>
            <a:off x="3443028" y="3032432"/>
            <a:ext cx="1530961" cy="1348473"/>
          </a:xfrm>
          <a:prstGeom prst="hexagon">
            <a:avLst/>
          </a:prstGeom>
          <a:solidFill>
            <a:schemeClr val="bg1"/>
          </a:solidFill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indent="-457200"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Блок-схема: подготовка 4"/>
          <p:cNvSpPr/>
          <p:nvPr/>
        </p:nvSpPr>
        <p:spPr>
          <a:xfrm>
            <a:off x="3988195" y="5968906"/>
            <a:ext cx="625194" cy="519133"/>
          </a:xfrm>
          <a:prstGeom prst="flowChartPreparation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Блок-схема: подготовка 50"/>
          <p:cNvSpPr/>
          <p:nvPr/>
        </p:nvSpPr>
        <p:spPr>
          <a:xfrm>
            <a:off x="2503162" y="1616108"/>
            <a:ext cx="611684" cy="543425"/>
          </a:xfrm>
          <a:prstGeom prst="flowChartPreparation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Блок-схема: подготовка 51"/>
          <p:cNvSpPr/>
          <p:nvPr/>
        </p:nvSpPr>
        <p:spPr>
          <a:xfrm>
            <a:off x="6729851" y="5968906"/>
            <a:ext cx="576065" cy="530508"/>
          </a:xfrm>
          <a:prstGeom prst="flowChartPreparation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Блок-схема: подготовка 52"/>
          <p:cNvSpPr/>
          <p:nvPr/>
        </p:nvSpPr>
        <p:spPr>
          <a:xfrm>
            <a:off x="6559056" y="811415"/>
            <a:ext cx="658059" cy="556377"/>
          </a:xfrm>
          <a:prstGeom prst="flowChartPreparation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530857" y="1641459"/>
            <a:ext cx="1332794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«Профи»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19236" y="4636266"/>
            <a:ext cx="1927062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5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Строймонтаж</a:t>
            </a:r>
            <a:endParaRPr lang="ru-RU" sz="15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214378" y="1803503"/>
            <a:ext cx="1347417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«Тольятти-продукт»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424192" y="4536355"/>
            <a:ext cx="1594304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«</a:t>
            </a:r>
            <a:r>
              <a:rPr lang="ru-RU" sz="1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Летниковское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сельпо»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592560" y="2593919"/>
            <a:ext cx="1326229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Красава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7505126" y="3846954"/>
            <a:ext cx="1602639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«Региональная торговая компания»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331837" y="4553939"/>
            <a:ext cx="1372094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«Империя</a:t>
            </a:r>
          </a:p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плюс»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8781561" y="4690243"/>
            <a:ext cx="1326229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«Регион трейд»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214378" y="3035007"/>
            <a:ext cx="1379416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endParaRPr lang="ru-RU" sz="1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«НВК»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2" descr="C:\Users\sharapovir\Desktop\EJV4XjSWwAAP3b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804" y="5354686"/>
            <a:ext cx="576065" cy="52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sharapovir\Desktop\EJV4XjSWwAAP3b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801" y="3685568"/>
            <a:ext cx="506450" cy="53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C:\Users\sharapovir\Desktop\EJV4XjSWwAAP3b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203" y="5280366"/>
            <a:ext cx="567516" cy="53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Прямоугольник 59"/>
          <p:cNvSpPr/>
          <p:nvPr/>
        </p:nvSpPr>
        <p:spPr>
          <a:xfrm>
            <a:off x="5080104" y="5293780"/>
            <a:ext cx="935752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«Дар»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255314" y="2978640"/>
            <a:ext cx="11521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 в РНП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2271939" y="3800788"/>
            <a:ext cx="1102636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>
              <a:tabLst>
                <a:tab pos="804863" algn="l"/>
              </a:tabLst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1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Алива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2228745" y="2388103"/>
            <a:ext cx="1172895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«Алмаз»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5015879" y="968631"/>
            <a:ext cx="1276760" cy="584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tabLst>
                <a:tab pos="804863" algn="l"/>
              </a:tabLst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tabLst>
                <a:tab pos="804863" algn="l"/>
              </a:tabLst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Вкуснецк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863600" y="3161101"/>
            <a:ext cx="1297042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«Профит»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667897" y="2219001"/>
            <a:ext cx="11521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 в РНП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936057" y="3786436"/>
            <a:ext cx="11521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 в РНП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" name="Picture 2" descr="C:\Users\sharapovir\Desktop\EJV4XjSWwAAP3by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550" y="5827539"/>
            <a:ext cx="567516" cy="60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C:\Users\sharapovir\Desktop\EJV4XjSWwAAP3by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919" y="4652106"/>
            <a:ext cx="638679" cy="48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5104640" y="3745876"/>
            <a:ext cx="1056731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1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Фрут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-трейд»</a:t>
            </a:r>
          </a:p>
        </p:txBody>
      </p:sp>
      <p:pic>
        <p:nvPicPr>
          <p:cNvPr id="73" name="Picture 2" descr="C:\Users\sharapovir\Desktop\EJV4XjSWwAAP3b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186" y="2943088"/>
            <a:ext cx="531512" cy="56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:\Users\sharapovir\Desktop\EJV4XjSWwAAP3b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2" y="3621323"/>
            <a:ext cx="576065" cy="52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Box 78"/>
          <p:cNvSpPr txBox="1"/>
          <p:nvPr/>
        </p:nvSpPr>
        <p:spPr>
          <a:xfrm>
            <a:off x="910949" y="5312299"/>
            <a:ext cx="11521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 в РНП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1" name="Диаграмма 8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0003476"/>
              </p:ext>
            </p:extLst>
          </p:nvPr>
        </p:nvGraphicFramePr>
        <p:xfrm>
          <a:off x="8318168" y="541749"/>
          <a:ext cx="4186544" cy="2352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3507628" y="3159658"/>
            <a:ext cx="1379251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</a:p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«Орбита»</a:t>
            </a:r>
          </a:p>
        </p:txBody>
      </p:sp>
      <p:sp>
        <p:nvSpPr>
          <p:cNvPr id="75" name="Шестиугольник 74"/>
          <p:cNvSpPr/>
          <p:nvPr/>
        </p:nvSpPr>
        <p:spPr>
          <a:xfrm>
            <a:off x="2045873" y="5240440"/>
            <a:ext cx="1529848" cy="1247599"/>
          </a:xfrm>
          <a:prstGeom prst="hexagon">
            <a:avLst/>
          </a:prstGeom>
          <a:solidFill>
            <a:schemeClr val="bg1">
              <a:lumMod val="95000"/>
            </a:schemeClr>
          </a:solidFill>
          <a:ln w="5715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7772358" y="5240440"/>
            <a:ext cx="1090148" cy="7848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endParaRPr lang="ru-RU" sz="15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«Детское питание»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C:\Users\StrelkovaAV\Desktop\Screenshot_3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568" y="5979930"/>
            <a:ext cx="441729" cy="52271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Прямая соединительная линия 25"/>
          <p:cNvCxnSpPr/>
          <p:nvPr/>
        </p:nvCxnSpPr>
        <p:spPr>
          <a:xfrm flipH="1">
            <a:off x="10056440" y="2253293"/>
            <a:ext cx="247672" cy="13481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707674" y="2157301"/>
            <a:ext cx="79208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674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9" name="Прямая соединительная линия 88"/>
          <p:cNvCxnSpPr/>
          <p:nvPr/>
        </p:nvCxnSpPr>
        <p:spPr>
          <a:xfrm>
            <a:off x="11237562" y="2188876"/>
            <a:ext cx="213520" cy="199227"/>
          </a:xfrm>
          <a:prstGeom prst="line">
            <a:avLst/>
          </a:prstGeom>
          <a:ln>
            <a:noFill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2255314" y="5889095"/>
            <a:ext cx="11521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 в РНП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2037639" y="5310334"/>
            <a:ext cx="1491985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indent="-457200"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ТоргСервис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228745" y="4428633"/>
            <a:ext cx="11521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 в РНП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58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 flipH="1">
            <a:off x="2413451" y="417886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0" y="6395080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32" y="6488039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webtorgi.samregion.ru</a:t>
            </a:r>
            <a:endParaRPr lang="ru-RU" sz="1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00792" y="0"/>
            <a:ext cx="74168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1F497D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ПОСТАВЩИКИ 2021 ГОДА</a:t>
            </a:r>
            <a:endParaRPr lang="ru-RU" sz="2400" b="1" dirty="0">
              <a:solidFill>
                <a:srgbClr val="1F497D">
                  <a:lumMod val="60000"/>
                  <a:lumOff val="40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12315092" y="2824002"/>
            <a:ext cx="14919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ctr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4312502" y="819595"/>
            <a:ext cx="3169583" cy="2601883"/>
            <a:chOff x="8544272" y="966768"/>
            <a:chExt cx="2852008" cy="232672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44272" y="1650425"/>
              <a:ext cx="2306298" cy="164306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Полилиния 6"/>
            <p:cNvSpPr/>
            <p:nvPr/>
          </p:nvSpPr>
          <p:spPr>
            <a:xfrm>
              <a:off x="10556666" y="1655868"/>
              <a:ext cx="839614" cy="831957"/>
            </a:xfrm>
            <a:custGeom>
              <a:avLst/>
              <a:gdLst>
                <a:gd name="connsiteX0" fmla="*/ 0 w 1093613"/>
                <a:gd name="connsiteY0" fmla="*/ 109361 h 1138235"/>
                <a:gd name="connsiteX1" fmla="*/ 109361 w 1093613"/>
                <a:gd name="connsiteY1" fmla="*/ 0 h 1138235"/>
                <a:gd name="connsiteX2" fmla="*/ 984252 w 1093613"/>
                <a:gd name="connsiteY2" fmla="*/ 0 h 1138235"/>
                <a:gd name="connsiteX3" fmla="*/ 1093613 w 1093613"/>
                <a:gd name="connsiteY3" fmla="*/ 109361 h 1138235"/>
                <a:gd name="connsiteX4" fmla="*/ 1093613 w 1093613"/>
                <a:gd name="connsiteY4" fmla="*/ 1028874 h 1138235"/>
                <a:gd name="connsiteX5" fmla="*/ 984252 w 1093613"/>
                <a:gd name="connsiteY5" fmla="*/ 1138235 h 1138235"/>
                <a:gd name="connsiteX6" fmla="*/ 109361 w 1093613"/>
                <a:gd name="connsiteY6" fmla="*/ 1138235 h 1138235"/>
                <a:gd name="connsiteX7" fmla="*/ 0 w 1093613"/>
                <a:gd name="connsiteY7" fmla="*/ 1028874 h 1138235"/>
                <a:gd name="connsiteX8" fmla="*/ 0 w 1093613"/>
                <a:gd name="connsiteY8" fmla="*/ 109361 h 11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3613" h="1138235">
                  <a:moveTo>
                    <a:pt x="0" y="109361"/>
                  </a:moveTo>
                  <a:cubicBezTo>
                    <a:pt x="0" y="48963"/>
                    <a:pt x="48963" y="0"/>
                    <a:pt x="109361" y="0"/>
                  </a:cubicBezTo>
                  <a:lnTo>
                    <a:pt x="984252" y="0"/>
                  </a:lnTo>
                  <a:cubicBezTo>
                    <a:pt x="1044650" y="0"/>
                    <a:pt x="1093613" y="48963"/>
                    <a:pt x="1093613" y="109361"/>
                  </a:cubicBezTo>
                  <a:lnTo>
                    <a:pt x="1093613" y="1028874"/>
                  </a:lnTo>
                  <a:cubicBezTo>
                    <a:pt x="1093613" y="1089272"/>
                    <a:pt x="1044650" y="1138235"/>
                    <a:pt x="984252" y="1138235"/>
                  </a:cubicBezTo>
                  <a:lnTo>
                    <a:pt x="109361" y="1138235"/>
                  </a:lnTo>
                  <a:cubicBezTo>
                    <a:pt x="48963" y="1138235"/>
                    <a:pt x="0" y="1089272"/>
                    <a:pt x="0" y="1028874"/>
                  </a:cubicBezTo>
                  <a:lnTo>
                    <a:pt x="0" y="109361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3471" tIns="123471" rIns="123471" bIns="123471" numCol="1" spcCol="1270" anchor="ctr" anchorCtr="0"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8544272" y="966768"/>
              <a:ext cx="2306298" cy="631855"/>
            </a:xfrm>
            <a:custGeom>
              <a:avLst/>
              <a:gdLst>
                <a:gd name="connsiteX0" fmla="*/ 0 w 2306298"/>
                <a:gd name="connsiteY0" fmla="*/ 0 h 336490"/>
                <a:gd name="connsiteX1" fmla="*/ 2306298 w 2306298"/>
                <a:gd name="connsiteY1" fmla="*/ 0 h 336490"/>
                <a:gd name="connsiteX2" fmla="*/ 2306298 w 2306298"/>
                <a:gd name="connsiteY2" fmla="*/ 336490 h 336490"/>
                <a:gd name="connsiteX3" fmla="*/ 0 w 2306298"/>
                <a:gd name="connsiteY3" fmla="*/ 336490 h 336490"/>
                <a:gd name="connsiteX4" fmla="*/ 0 w 2306298"/>
                <a:gd name="connsiteY4" fmla="*/ 0 h 336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6298" h="336490">
                  <a:moveTo>
                    <a:pt x="0" y="0"/>
                  </a:moveTo>
                  <a:lnTo>
                    <a:pt x="2306298" y="0"/>
                  </a:lnTo>
                  <a:lnTo>
                    <a:pt x="2306298" y="336490"/>
                  </a:lnTo>
                  <a:lnTo>
                    <a:pt x="0" y="33649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</a:rPr>
                <a:t>ООО «Империя ПЛЮС»</a:t>
              </a:r>
              <a:endParaRPr lang="ru-RU" sz="20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854873" y="973420"/>
            <a:ext cx="2965921" cy="2326720"/>
            <a:chOff x="3035786" y="2714153"/>
            <a:chExt cx="2965921" cy="232672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3035786" y="3412017"/>
              <a:ext cx="2306298" cy="162885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Полилиния 19"/>
            <p:cNvSpPr/>
            <p:nvPr/>
          </p:nvSpPr>
          <p:spPr>
            <a:xfrm>
              <a:off x="5058055" y="3426224"/>
              <a:ext cx="943652" cy="866230"/>
            </a:xfrm>
            <a:custGeom>
              <a:avLst/>
              <a:gdLst>
                <a:gd name="connsiteX0" fmla="*/ 0 w 1093613"/>
                <a:gd name="connsiteY0" fmla="*/ 109361 h 1138235"/>
                <a:gd name="connsiteX1" fmla="*/ 109361 w 1093613"/>
                <a:gd name="connsiteY1" fmla="*/ 0 h 1138235"/>
                <a:gd name="connsiteX2" fmla="*/ 984252 w 1093613"/>
                <a:gd name="connsiteY2" fmla="*/ 0 h 1138235"/>
                <a:gd name="connsiteX3" fmla="*/ 1093613 w 1093613"/>
                <a:gd name="connsiteY3" fmla="*/ 109361 h 1138235"/>
                <a:gd name="connsiteX4" fmla="*/ 1093613 w 1093613"/>
                <a:gd name="connsiteY4" fmla="*/ 1028874 h 1138235"/>
                <a:gd name="connsiteX5" fmla="*/ 984252 w 1093613"/>
                <a:gd name="connsiteY5" fmla="*/ 1138235 h 1138235"/>
                <a:gd name="connsiteX6" fmla="*/ 109361 w 1093613"/>
                <a:gd name="connsiteY6" fmla="*/ 1138235 h 1138235"/>
                <a:gd name="connsiteX7" fmla="*/ 0 w 1093613"/>
                <a:gd name="connsiteY7" fmla="*/ 1028874 h 1138235"/>
                <a:gd name="connsiteX8" fmla="*/ 0 w 1093613"/>
                <a:gd name="connsiteY8" fmla="*/ 109361 h 11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3613" h="1138235">
                  <a:moveTo>
                    <a:pt x="0" y="109361"/>
                  </a:moveTo>
                  <a:cubicBezTo>
                    <a:pt x="0" y="48963"/>
                    <a:pt x="48963" y="0"/>
                    <a:pt x="109361" y="0"/>
                  </a:cubicBezTo>
                  <a:lnTo>
                    <a:pt x="984252" y="0"/>
                  </a:lnTo>
                  <a:cubicBezTo>
                    <a:pt x="1044650" y="0"/>
                    <a:pt x="1093613" y="48963"/>
                    <a:pt x="1093613" y="109361"/>
                  </a:cubicBezTo>
                  <a:lnTo>
                    <a:pt x="1093613" y="1028874"/>
                  </a:lnTo>
                  <a:cubicBezTo>
                    <a:pt x="1093613" y="1089272"/>
                    <a:pt x="1044650" y="1138235"/>
                    <a:pt x="984252" y="1138235"/>
                  </a:cubicBezTo>
                  <a:lnTo>
                    <a:pt x="109361" y="1138235"/>
                  </a:lnTo>
                  <a:cubicBezTo>
                    <a:pt x="48963" y="1138235"/>
                    <a:pt x="0" y="1089272"/>
                    <a:pt x="0" y="1028874"/>
                  </a:cubicBezTo>
                  <a:lnTo>
                    <a:pt x="0" y="109361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3471" tIns="123471" rIns="123471" bIns="123471" numCol="1" spcCol="1270" anchor="ctr" anchorCtr="0"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3035786" y="2714153"/>
              <a:ext cx="2306298" cy="646062"/>
            </a:xfrm>
            <a:custGeom>
              <a:avLst/>
              <a:gdLst>
                <a:gd name="connsiteX0" fmla="*/ 0 w 2306298"/>
                <a:gd name="connsiteY0" fmla="*/ 0 h 336490"/>
                <a:gd name="connsiteX1" fmla="*/ 2306298 w 2306298"/>
                <a:gd name="connsiteY1" fmla="*/ 0 h 336490"/>
                <a:gd name="connsiteX2" fmla="*/ 2306298 w 2306298"/>
                <a:gd name="connsiteY2" fmla="*/ 336490 h 336490"/>
                <a:gd name="connsiteX3" fmla="*/ 0 w 2306298"/>
                <a:gd name="connsiteY3" fmla="*/ 336490 h 336490"/>
                <a:gd name="connsiteX4" fmla="*/ 0 w 2306298"/>
                <a:gd name="connsiteY4" fmla="*/ 0 h 336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6298" h="336490">
                  <a:moveTo>
                    <a:pt x="0" y="0"/>
                  </a:moveTo>
                  <a:lnTo>
                    <a:pt x="2306298" y="0"/>
                  </a:lnTo>
                  <a:lnTo>
                    <a:pt x="2306298" y="336490"/>
                  </a:lnTo>
                  <a:lnTo>
                    <a:pt x="0" y="33649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</a:rPr>
                <a:t>ПО «</a:t>
              </a:r>
              <a:r>
                <a:rPr lang="ru-RU" sz="2000" b="1" dirty="0" err="1" smtClean="0">
                  <a:solidFill>
                    <a:prstClr val="white"/>
                  </a:solidFill>
                </a:rPr>
                <a:t>Летниковское</a:t>
              </a:r>
              <a:r>
                <a:rPr lang="ru-RU" sz="2000" b="1" dirty="0" smtClean="0">
                  <a:solidFill>
                    <a:prstClr val="white"/>
                  </a:solidFill>
                </a:rPr>
                <a:t> Сельпо»</a:t>
              </a:r>
              <a:endParaRPr lang="ru-RU" sz="20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4" name="Picture 2" descr="Z:\Общие рабочие документы\Кочетков\Вебинары, материалы\Презентации\ЛОГО и т.п\Самсркое качество, без надписи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124" y="1728527"/>
            <a:ext cx="793693" cy="78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348915" y="3645024"/>
            <a:ext cx="3053574" cy="2514530"/>
            <a:chOff x="8623297" y="3932860"/>
            <a:chExt cx="2765543" cy="225169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8623297" y="4609061"/>
              <a:ext cx="2306298" cy="157548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Полилиния 12"/>
            <p:cNvSpPr/>
            <p:nvPr/>
          </p:nvSpPr>
          <p:spPr>
            <a:xfrm>
              <a:off x="10607694" y="4609061"/>
              <a:ext cx="781146" cy="807695"/>
            </a:xfrm>
            <a:custGeom>
              <a:avLst/>
              <a:gdLst>
                <a:gd name="connsiteX0" fmla="*/ 0 w 1093613"/>
                <a:gd name="connsiteY0" fmla="*/ 109361 h 1138235"/>
                <a:gd name="connsiteX1" fmla="*/ 109361 w 1093613"/>
                <a:gd name="connsiteY1" fmla="*/ 0 h 1138235"/>
                <a:gd name="connsiteX2" fmla="*/ 984252 w 1093613"/>
                <a:gd name="connsiteY2" fmla="*/ 0 h 1138235"/>
                <a:gd name="connsiteX3" fmla="*/ 1093613 w 1093613"/>
                <a:gd name="connsiteY3" fmla="*/ 109361 h 1138235"/>
                <a:gd name="connsiteX4" fmla="*/ 1093613 w 1093613"/>
                <a:gd name="connsiteY4" fmla="*/ 1028874 h 1138235"/>
                <a:gd name="connsiteX5" fmla="*/ 984252 w 1093613"/>
                <a:gd name="connsiteY5" fmla="*/ 1138235 h 1138235"/>
                <a:gd name="connsiteX6" fmla="*/ 109361 w 1093613"/>
                <a:gd name="connsiteY6" fmla="*/ 1138235 h 1138235"/>
                <a:gd name="connsiteX7" fmla="*/ 0 w 1093613"/>
                <a:gd name="connsiteY7" fmla="*/ 1028874 h 1138235"/>
                <a:gd name="connsiteX8" fmla="*/ 0 w 1093613"/>
                <a:gd name="connsiteY8" fmla="*/ 109361 h 11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3613" h="1138235">
                  <a:moveTo>
                    <a:pt x="0" y="109361"/>
                  </a:moveTo>
                  <a:cubicBezTo>
                    <a:pt x="0" y="48963"/>
                    <a:pt x="48963" y="0"/>
                    <a:pt x="109361" y="0"/>
                  </a:cubicBezTo>
                  <a:lnTo>
                    <a:pt x="984252" y="0"/>
                  </a:lnTo>
                  <a:cubicBezTo>
                    <a:pt x="1044650" y="0"/>
                    <a:pt x="1093613" y="48963"/>
                    <a:pt x="1093613" y="109361"/>
                  </a:cubicBezTo>
                  <a:lnTo>
                    <a:pt x="1093613" y="1028874"/>
                  </a:lnTo>
                  <a:cubicBezTo>
                    <a:pt x="1093613" y="1089272"/>
                    <a:pt x="1044650" y="1138235"/>
                    <a:pt x="984252" y="1138235"/>
                  </a:cubicBezTo>
                  <a:lnTo>
                    <a:pt x="109361" y="1138235"/>
                  </a:lnTo>
                  <a:cubicBezTo>
                    <a:pt x="48963" y="1138235"/>
                    <a:pt x="0" y="1089272"/>
                    <a:pt x="0" y="1028874"/>
                  </a:cubicBezTo>
                  <a:lnTo>
                    <a:pt x="0" y="109361"/>
                  </a:lnTo>
                  <a:close/>
                </a:path>
              </a:pathLst>
            </a:cu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3471" tIns="123471" rIns="123471" bIns="123471" numCol="1" spcCol="1270" anchor="ctr" anchorCtr="0"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8625299" y="3932860"/>
              <a:ext cx="2306298" cy="621105"/>
            </a:xfrm>
            <a:custGeom>
              <a:avLst/>
              <a:gdLst>
                <a:gd name="connsiteX0" fmla="*/ 0 w 2306298"/>
                <a:gd name="connsiteY0" fmla="*/ 0 h 336490"/>
                <a:gd name="connsiteX1" fmla="*/ 2306298 w 2306298"/>
                <a:gd name="connsiteY1" fmla="*/ 0 h 336490"/>
                <a:gd name="connsiteX2" fmla="*/ 2306298 w 2306298"/>
                <a:gd name="connsiteY2" fmla="*/ 336490 h 336490"/>
                <a:gd name="connsiteX3" fmla="*/ 0 w 2306298"/>
                <a:gd name="connsiteY3" fmla="*/ 336490 h 336490"/>
                <a:gd name="connsiteX4" fmla="*/ 0 w 2306298"/>
                <a:gd name="connsiteY4" fmla="*/ 0 h 336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6298" h="336490">
                  <a:moveTo>
                    <a:pt x="0" y="0"/>
                  </a:moveTo>
                  <a:lnTo>
                    <a:pt x="2306298" y="0"/>
                  </a:lnTo>
                  <a:lnTo>
                    <a:pt x="2306298" y="336490"/>
                  </a:lnTo>
                  <a:lnTo>
                    <a:pt x="0" y="3364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</a:rPr>
                <a:t>ООО «</a:t>
              </a:r>
              <a:r>
                <a:rPr lang="ru-RU" sz="2000" b="1" dirty="0" err="1" smtClean="0">
                  <a:solidFill>
                    <a:prstClr val="white"/>
                  </a:solidFill>
                </a:rPr>
                <a:t>Фрут</a:t>
              </a:r>
              <a:r>
                <a:rPr lang="ru-RU" sz="2000" b="1" dirty="0" smtClean="0">
                  <a:solidFill>
                    <a:prstClr val="white"/>
                  </a:solidFill>
                </a:rPr>
                <a:t>-трейд»</a:t>
              </a:r>
              <a:endParaRPr lang="ru-RU" sz="14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1030" name="Picture 6" descr="Z:\Общие рабочие документы\Шарапов\презентации\pet-animal-pets-fish-gold_10854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831" y="1638650"/>
            <a:ext cx="498130" cy="49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Z:\Общие рабочие документы\Кочетков\Вебинары, материалы\Презентации\ЛОГО и т.п\Самсркое качество, без надписи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685" y="1641245"/>
            <a:ext cx="793693" cy="78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Z:\Общие рабочие документы\Кочетков\Вебинары, материалы\Презентации\ЛОГО и т.п\Самсркое качество, без надписи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665" y="4434388"/>
            <a:ext cx="793693" cy="78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Z:\Общие рабочие документы\Шарапов\презентации\32380cutofmeat_988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2400874"/>
            <a:ext cx="859465" cy="85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77959" y="1685491"/>
            <a:ext cx="15773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EEECE1">
                    <a:lumMod val="50000"/>
                  </a:srgbClr>
                </a:solidFill>
              </a:rPr>
              <a:t>-отрубы;</a:t>
            </a:r>
          </a:p>
          <a:p>
            <a:r>
              <a:rPr lang="ru-RU" dirty="0" smtClean="0">
                <a:solidFill>
                  <a:srgbClr val="EEECE1">
                    <a:lumMod val="50000"/>
                  </a:srgbClr>
                </a:solidFill>
              </a:rPr>
              <a:t>-полутуши;</a:t>
            </a:r>
          </a:p>
          <a:p>
            <a:r>
              <a:rPr lang="ru-RU" dirty="0" smtClean="0">
                <a:solidFill>
                  <a:srgbClr val="EEECE1">
                    <a:lumMod val="50000"/>
                  </a:srgbClr>
                </a:solidFill>
              </a:rPr>
              <a:t>-субпродукты.</a:t>
            </a:r>
            <a:endParaRPr lang="ru-RU" dirty="0">
              <a:solidFill>
                <a:srgbClr val="EEECE1">
                  <a:lumMod val="50000"/>
                </a:srgb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43597" y="1592706"/>
            <a:ext cx="202972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</a:rPr>
              <a:t>-яблоки </a:t>
            </a:r>
          </a:p>
          <a:p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</a:rPr>
              <a:t>(ОАО Сургутское);</a:t>
            </a:r>
          </a:p>
          <a:p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</a:rPr>
              <a:t>-филе рыбное/</a:t>
            </a:r>
          </a:p>
          <a:p>
            <a:r>
              <a:rPr lang="ru-RU" sz="1100" dirty="0">
                <a:solidFill>
                  <a:srgbClr val="C0504D">
                    <a:lumMod val="75000"/>
                  </a:srgbClr>
                </a:solidFill>
              </a:rPr>
              <a:t>з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</a:rPr>
              <a:t>амороженная рыба;</a:t>
            </a:r>
          </a:p>
          <a:p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</a:rPr>
              <a:t>-мука(ООО «Жито»);</a:t>
            </a:r>
          </a:p>
          <a:p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</a:rPr>
              <a:t>-молоко/кефир/йогурт</a:t>
            </a:r>
          </a:p>
          <a:p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</a:rPr>
              <a:t>(АО «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</a:rPr>
              <a:t>ТольяттиМолоко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</a:rPr>
              <a:t>»);</a:t>
            </a:r>
          </a:p>
          <a:p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</a:rPr>
              <a:t>-масло растительное</a:t>
            </a:r>
          </a:p>
          <a:p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</a:rPr>
              <a:t>(ООО «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</a:rPr>
              <a:t>Богатовский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</a:rPr>
              <a:t> </a:t>
            </a:r>
          </a:p>
          <a:p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</a:rPr>
              <a:t>маслоэкстракционный завод»)</a:t>
            </a:r>
            <a:endParaRPr lang="ru-RU" sz="1600" dirty="0" smtClean="0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0161" y="4419697"/>
            <a:ext cx="1800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79646">
                    <a:lumMod val="50000"/>
                  </a:srgbClr>
                </a:solidFill>
              </a:rPr>
              <a:t>-соки </a:t>
            </a:r>
          </a:p>
          <a:p>
            <a:r>
              <a:rPr lang="ru-RU" dirty="0" smtClean="0">
                <a:solidFill>
                  <a:srgbClr val="F79646">
                    <a:lumMod val="50000"/>
                  </a:srgbClr>
                </a:solidFill>
              </a:rPr>
              <a:t>(ООО «НЕКТАР»)</a:t>
            </a:r>
            <a:endParaRPr lang="ru-RU" dirty="0">
              <a:solidFill>
                <a:srgbClr val="F79646">
                  <a:lumMod val="50000"/>
                </a:srgbClr>
              </a:solidFill>
            </a:endParaRPr>
          </a:p>
        </p:txBody>
      </p:sp>
      <p:grpSp>
        <p:nvGrpSpPr>
          <p:cNvPr id="56" name="Группа 55"/>
          <p:cNvGrpSpPr/>
          <p:nvPr/>
        </p:nvGrpSpPr>
        <p:grpSpPr>
          <a:xfrm>
            <a:off x="5240640" y="3662909"/>
            <a:ext cx="2306298" cy="2434969"/>
            <a:chOff x="8623297" y="3749581"/>
            <a:chExt cx="2306298" cy="2434969"/>
          </a:xfrm>
        </p:grpSpPr>
        <p:sp>
          <p:nvSpPr>
            <p:cNvPr id="57" name="Прямоугольник 56"/>
            <p:cNvSpPr/>
            <p:nvPr/>
          </p:nvSpPr>
          <p:spPr>
            <a:xfrm>
              <a:off x="8623297" y="4538945"/>
              <a:ext cx="2306298" cy="164560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9" name="Полилиния 58"/>
            <p:cNvSpPr/>
            <p:nvPr/>
          </p:nvSpPr>
          <p:spPr>
            <a:xfrm>
              <a:off x="8623297" y="3749581"/>
              <a:ext cx="2306298" cy="754312"/>
            </a:xfrm>
            <a:custGeom>
              <a:avLst/>
              <a:gdLst>
                <a:gd name="connsiteX0" fmla="*/ 0 w 2306298"/>
                <a:gd name="connsiteY0" fmla="*/ 0 h 336490"/>
                <a:gd name="connsiteX1" fmla="*/ 2306298 w 2306298"/>
                <a:gd name="connsiteY1" fmla="*/ 0 h 336490"/>
                <a:gd name="connsiteX2" fmla="*/ 2306298 w 2306298"/>
                <a:gd name="connsiteY2" fmla="*/ 336490 h 336490"/>
                <a:gd name="connsiteX3" fmla="*/ 0 w 2306298"/>
                <a:gd name="connsiteY3" fmla="*/ 336490 h 336490"/>
                <a:gd name="connsiteX4" fmla="*/ 0 w 2306298"/>
                <a:gd name="connsiteY4" fmla="*/ 0 h 336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6298" h="336490">
                  <a:moveTo>
                    <a:pt x="0" y="0"/>
                  </a:moveTo>
                  <a:lnTo>
                    <a:pt x="2306298" y="0"/>
                  </a:lnTo>
                  <a:lnTo>
                    <a:pt x="2306298" y="336490"/>
                  </a:lnTo>
                  <a:lnTo>
                    <a:pt x="0" y="3364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</a:rPr>
                <a:t>ООО «Продукты мира»</a:t>
              </a:r>
              <a:endParaRPr lang="ru-RU" sz="16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8524113" y="820024"/>
            <a:ext cx="2428898" cy="2645776"/>
            <a:chOff x="8623297" y="3712358"/>
            <a:chExt cx="2306298" cy="2472192"/>
          </a:xfrm>
        </p:grpSpPr>
        <p:sp>
          <p:nvSpPr>
            <p:cNvPr id="64" name="Прямоугольник 63"/>
            <p:cNvSpPr/>
            <p:nvPr/>
          </p:nvSpPr>
          <p:spPr>
            <a:xfrm>
              <a:off x="8623297" y="4538945"/>
              <a:ext cx="2306298" cy="164560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7" name="Полилиния 66"/>
            <p:cNvSpPr/>
            <p:nvPr/>
          </p:nvSpPr>
          <p:spPr>
            <a:xfrm>
              <a:off x="8623297" y="3712358"/>
              <a:ext cx="2306298" cy="791535"/>
            </a:xfrm>
            <a:custGeom>
              <a:avLst/>
              <a:gdLst>
                <a:gd name="connsiteX0" fmla="*/ 0 w 2306298"/>
                <a:gd name="connsiteY0" fmla="*/ 0 h 336490"/>
                <a:gd name="connsiteX1" fmla="*/ 2306298 w 2306298"/>
                <a:gd name="connsiteY1" fmla="*/ 0 h 336490"/>
                <a:gd name="connsiteX2" fmla="*/ 2306298 w 2306298"/>
                <a:gd name="connsiteY2" fmla="*/ 336490 h 336490"/>
                <a:gd name="connsiteX3" fmla="*/ 0 w 2306298"/>
                <a:gd name="connsiteY3" fmla="*/ 336490 h 336490"/>
                <a:gd name="connsiteX4" fmla="*/ 0 w 2306298"/>
                <a:gd name="connsiteY4" fmla="*/ 0 h 336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6298" h="336490">
                  <a:moveTo>
                    <a:pt x="0" y="0"/>
                  </a:moveTo>
                  <a:lnTo>
                    <a:pt x="2306298" y="0"/>
                  </a:lnTo>
                  <a:lnTo>
                    <a:pt x="2306298" y="336490"/>
                  </a:lnTo>
                  <a:lnTo>
                    <a:pt x="0" y="3364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</a:rPr>
                <a:t>ООО «ДАР»</a:t>
              </a:r>
              <a:endParaRPr lang="ru-RU" sz="20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8524116" y="1716728"/>
            <a:ext cx="1375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4F81BD">
                    <a:lumMod val="75000"/>
                  </a:srgbClr>
                </a:solidFill>
              </a:rPr>
              <a:t>-овощи/фрукты</a:t>
            </a:r>
          </a:p>
          <a:p>
            <a:r>
              <a:rPr lang="ru-RU" sz="1400" dirty="0" smtClean="0">
                <a:solidFill>
                  <a:srgbClr val="4F81BD">
                    <a:lumMod val="75000"/>
                  </a:srgbClr>
                </a:solidFill>
              </a:rPr>
              <a:t>замороженные</a:t>
            </a:r>
          </a:p>
        </p:txBody>
      </p:sp>
      <p:grpSp>
        <p:nvGrpSpPr>
          <p:cNvPr id="75" name="Группа 74"/>
          <p:cNvGrpSpPr/>
          <p:nvPr/>
        </p:nvGrpSpPr>
        <p:grpSpPr>
          <a:xfrm>
            <a:off x="9777247" y="3724585"/>
            <a:ext cx="2306298" cy="2434969"/>
            <a:chOff x="8623297" y="3749581"/>
            <a:chExt cx="2306298" cy="2434969"/>
          </a:xfrm>
        </p:grpSpPr>
        <p:sp>
          <p:nvSpPr>
            <p:cNvPr id="76" name="Прямоугольник 75"/>
            <p:cNvSpPr/>
            <p:nvPr/>
          </p:nvSpPr>
          <p:spPr>
            <a:xfrm>
              <a:off x="8623297" y="4538945"/>
              <a:ext cx="2306298" cy="16456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8" name="Полилиния 77"/>
            <p:cNvSpPr/>
            <p:nvPr/>
          </p:nvSpPr>
          <p:spPr>
            <a:xfrm>
              <a:off x="8623297" y="3749581"/>
              <a:ext cx="2306298" cy="754312"/>
            </a:xfrm>
            <a:custGeom>
              <a:avLst/>
              <a:gdLst>
                <a:gd name="connsiteX0" fmla="*/ 0 w 2306298"/>
                <a:gd name="connsiteY0" fmla="*/ 0 h 336490"/>
                <a:gd name="connsiteX1" fmla="*/ 2306298 w 2306298"/>
                <a:gd name="connsiteY1" fmla="*/ 0 h 336490"/>
                <a:gd name="connsiteX2" fmla="*/ 2306298 w 2306298"/>
                <a:gd name="connsiteY2" fmla="*/ 336490 h 336490"/>
                <a:gd name="connsiteX3" fmla="*/ 0 w 2306298"/>
                <a:gd name="connsiteY3" fmla="*/ 336490 h 336490"/>
                <a:gd name="connsiteX4" fmla="*/ 0 w 2306298"/>
                <a:gd name="connsiteY4" fmla="*/ 0 h 336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6298" h="336490">
                  <a:moveTo>
                    <a:pt x="0" y="0"/>
                  </a:moveTo>
                  <a:lnTo>
                    <a:pt x="2306298" y="0"/>
                  </a:lnTo>
                  <a:lnTo>
                    <a:pt x="2306298" y="336490"/>
                  </a:lnTo>
                  <a:lnTo>
                    <a:pt x="0" y="3364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</a:rPr>
                <a:t>ООО «КРАСАВА»</a:t>
              </a:r>
              <a:endParaRPr lang="ru-RU" sz="14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1035" name="Picture 11" descr="Z:\Общие рабочие документы\Шарапов\презентации\fruits_vegetables_1076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215" y="2894029"/>
            <a:ext cx="588181" cy="58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Z:\Общие рабочие документы\Шарапов\презентации\fruits_9683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612" y="1979403"/>
            <a:ext cx="570871" cy="57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Z:\Общие рабочие документы\Шарапов\презентации\fruit_apple_food_181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93691" y="1561045"/>
            <a:ext cx="396276" cy="39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63" y="4000"/>
            <a:ext cx="1077777" cy="107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trelkovaAV\Desktop\Screenshot_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172" y="2608645"/>
            <a:ext cx="490617" cy="40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C:\Users\StrelkovaAV\Desktop\Screenshot_1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357" y="2198661"/>
            <a:ext cx="562281" cy="35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9" descr="C:\Users\StrelkovaAV\Desktop\Screenshot_1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083" y="3017269"/>
            <a:ext cx="450971" cy="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1" descr="C:\Users\StrelkovaAV\Desktop\Screenshot_19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4" t="18546" r="14007" b="15445"/>
          <a:stretch/>
        </p:blipFill>
        <p:spPr bwMode="auto">
          <a:xfrm>
            <a:off x="1119523" y="5679034"/>
            <a:ext cx="724545" cy="39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:\Users\StrelkovaAV\Desktop\Screenshot_18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7" t="17299" r="13062" b="2489"/>
          <a:stretch/>
        </p:blipFill>
        <p:spPr bwMode="auto">
          <a:xfrm>
            <a:off x="1119523" y="5092651"/>
            <a:ext cx="738652" cy="50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StrelkovaAV\Desktop\Screenshot_17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9" r="17168"/>
          <a:stretch/>
        </p:blipFill>
        <p:spPr bwMode="auto">
          <a:xfrm>
            <a:off x="1888766" y="5364767"/>
            <a:ext cx="724545" cy="64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5365959" y="4584546"/>
            <a:ext cx="1927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4F81BD">
                    <a:lumMod val="75000"/>
                  </a:srgbClr>
                </a:solidFill>
              </a:rPr>
              <a:t>-сыр</a:t>
            </a:r>
          </a:p>
          <a:p>
            <a:r>
              <a:rPr lang="ru-RU" dirty="0" smtClean="0">
                <a:solidFill>
                  <a:srgbClr val="4F81BD">
                    <a:lumMod val="75000"/>
                  </a:srgbClr>
                </a:solidFill>
              </a:rPr>
              <a:t>(ООО «</a:t>
            </a:r>
            <a:r>
              <a:rPr lang="ru-RU" dirty="0" err="1" smtClean="0">
                <a:solidFill>
                  <a:srgbClr val="4F81BD">
                    <a:lumMod val="75000"/>
                  </a:srgbClr>
                </a:solidFill>
              </a:rPr>
              <a:t>СырПак</a:t>
            </a:r>
            <a:r>
              <a:rPr lang="ru-RU" dirty="0" smtClean="0">
                <a:solidFill>
                  <a:srgbClr val="4F81BD">
                    <a:lumMod val="75000"/>
                  </a:srgbClr>
                </a:solidFill>
              </a:rPr>
              <a:t>»)"</a:t>
            </a:r>
            <a:endParaRPr lang="ru-RU" dirty="0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61" name="Picture 3" descr="C:\Users\StrelkovaAV\Desktop\Screenshot_2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684" y="5233058"/>
            <a:ext cx="683693" cy="81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" descr="Z:\Общие рабочие документы\Шарапов\презентации\32377cheesewedge_98913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037" y="5387525"/>
            <a:ext cx="668508" cy="66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Полилиния 65"/>
          <p:cNvSpPr/>
          <p:nvPr/>
        </p:nvSpPr>
        <p:spPr>
          <a:xfrm>
            <a:off x="7198447" y="4181714"/>
            <a:ext cx="866533" cy="870166"/>
          </a:xfrm>
          <a:custGeom>
            <a:avLst/>
            <a:gdLst>
              <a:gd name="connsiteX0" fmla="*/ 0 w 1093613"/>
              <a:gd name="connsiteY0" fmla="*/ 109361 h 1138235"/>
              <a:gd name="connsiteX1" fmla="*/ 109361 w 1093613"/>
              <a:gd name="connsiteY1" fmla="*/ 0 h 1138235"/>
              <a:gd name="connsiteX2" fmla="*/ 984252 w 1093613"/>
              <a:gd name="connsiteY2" fmla="*/ 0 h 1138235"/>
              <a:gd name="connsiteX3" fmla="*/ 1093613 w 1093613"/>
              <a:gd name="connsiteY3" fmla="*/ 109361 h 1138235"/>
              <a:gd name="connsiteX4" fmla="*/ 1093613 w 1093613"/>
              <a:gd name="connsiteY4" fmla="*/ 1028874 h 1138235"/>
              <a:gd name="connsiteX5" fmla="*/ 984252 w 1093613"/>
              <a:gd name="connsiteY5" fmla="*/ 1138235 h 1138235"/>
              <a:gd name="connsiteX6" fmla="*/ 109361 w 1093613"/>
              <a:gd name="connsiteY6" fmla="*/ 1138235 h 1138235"/>
              <a:gd name="connsiteX7" fmla="*/ 0 w 1093613"/>
              <a:gd name="connsiteY7" fmla="*/ 1028874 h 1138235"/>
              <a:gd name="connsiteX8" fmla="*/ 0 w 1093613"/>
              <a:gd name="connsiteY8" fmla="*/ 109361 h 1138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3613" h="1138235">
                <a:moveTo>
                  <a:pt x="0" y="109361"/>
                </a:moveTo>
                <a:cubicBezTo>
                  <a:pt x="0" y="48963"/>
                  <a:pt x="48963" y="0"/>
                  <a:pt x="109361" y="0"/>
                </a:cubicBezTo>
                <a:lnTo>
                  <a:pt x="984252" y="0"/>
                </a:lnTo>
                <a:cubicBezTo>
                  <a:pt x="1044650" y="0"/>
                  <a:pt x="1093613" y="48963"/>
                  <a:pt x="1093613" y="109361"/>
                </a:cubicBezTo>
                <a:lnTo>
                  <a:pt x="1093613" y="1028874"/>
                </a:lnTo>
                <a:cubicBezTo>
                  <a:pt x="1093613" y="1089272"/>
                  <a:pt x="1044650" y="1138235"/>
                  <a:pt x="984252" y="1138235"/>
                </a:cubicBezTo>
                <a:lnTo>
                  <a:pt x="109361" y="1138235"/>
                </a:lnTo>
                <a:cubicBezTo>
                  <a:pt x="48963" y="1138235"/>
                  <a:pt x="0" y="1089272"/>
                  <a:pt x="0" y="1028874"/>
                </a:cubicBezTo>
                <a:lnTo>
                  <a:pt x="0" y="109361"/>
                </a:lnTo>
                <a:close/>
              </a:path>
            </a:pathLst>
          </a:cu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123471" tIns="123471" rIns="123471" bIns="123471" numCol="1" spcCol="1270" anchor="ctr" anchorCtr="0">
            <a:no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pic>
        <p:nvPicPr>
          <p:cNvPr id="68" name="Picture 2" descr="Z:\Общие рабочие документы\Кочетков\Вебинары, материалы\Презентации\ЛОГО и т.п\Самсркое качество, без надписи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829" y="4227418"/>
            <a:ext cx="793693" cy="78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9957626" y="4633525"/>
            <a:ext cx="212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F81BD">
                    <a:lumMod val="75000"/>
                  </a:srgbClr>
                </a:solidFill>
              </a:rPr>
              <a:t>-бакалейная продукция</a:t>
            </a:r>
            <a:endParaRPr lang="ru-RU" dirty="0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1031" name="Picture 7" descr="C:\Users\StrelkovaAV\Desktop\Screenshot_23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431" y="5316001"/>
            <a:ext cx="1186896" cy="78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98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6395080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68491" y="6434600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32" y="6488039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webtorgi.samregion.ru</a:t>
            </a:r>
            <a:endParaRPr lang="ru-RU" sz="1400" dirty="0">
              <a:solidFill>
                <a:prstClr val="white">
                  <a:lumMod val="50000"/>
                </a:prstClr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>
            <a:off x="2063552" y="98072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3" y="31282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trelkovaAV\Desktop\20200705_1338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8" t="10548" r="17820"/>
          <a:stretch/>
        </p:blipFill>
        <p:spPr bwMode="auto">
          <a:xfrm>
            <a:off x="1559496" y="1162078"/>
            <a:ext cx="3378416" cy="2805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trelkovaAV\Desktop\20200726_1348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1" t="1" r="11685" b="415"/>
          <a:stretch/>
        </p:blipFill>
        <p:spPr bwMode="auto">
          <a:xfrm rot="5400000">
            <a:off x="8809754" y="1295167"/>
            <a:ext cx="2805985" cy="2539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StrelkovaAV\Desktop\20200726_14462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5" r="25690"/>
          <a:stretch/>
        </p:blipFill>
        <p:spPr bwMode="auto">
          <a:xfrm rot="5400000">
            <a:off x="1950767" y="3777895"/>
            <a:ext cx="2628106" cy="334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STRELK~1\AppData\Local\Temp\Rar$DRa0.185\20201124_13070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6" t="21153" r="20099"/>
          <a:stretch/>
        </p:blipFill>
        <p:spPr bwMode="auto">
          <a:xfrm rot="5400000">
            <a:off x="5595532" y="3828572"/>
            <a:ext cx="2654092" cy="3218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31704" y="312829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Продукция Самарской области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StrelkovaAV\Desktop\Screenshot_2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144" y="1154309"/>
            <a:ext cx="3226856" cy="2808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sharapovir\Desktop\EJV4XjSWwAAP3by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786" y="1162080"/>
            <a:ext cx="791125" cy="837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" name="Picture 2" descr="C:\Users\sharapovir\Desktop\EJV4XjSWwAAP3by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671" y="1124829"/>
            <a:ext cx="826329" cy="874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" name="Picture 2" descr="C:\Users\sharapovir\Desktop\EJV4XjSWwAAP3by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749" y="1160493"/>
            <a:ext cx="826329" cy="874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C:\Users\StrelkovaAV\Desktop\Screenshot_6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258" r="3417"/>
          <a:stretch/>
        </p:blipFill>
        <p:spPr bwMode="auto">
          <a:xfrm>
            <a:off x="8979071" y="4022323"/>
            <a:ext cx="2538484" cy="281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sharapovir\Desktop\EJV4XjSWwAAP3by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931" y="4058019"/>
            <a:ext cx="678976" cy="71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19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407368" y="6481225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webtorgi.samregion.ru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80376" y="6443977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1026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29" y="192352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6373905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5343" y="6457877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webtorgi.samregion.ru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Номер слайда 1"/>
          <p:cNvSpPr txBox="1">
            <a:spLocks/>
          </p:cNvSpPr>
          <p:nvPr/>
        </p:nvSpPr>
        <p:spPr>
          <a:xfrm>
            <a:off x="9632776" y="6596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4" name="Номер слайда 1"/>
          <p:cNvSpPr txBox="1">
            <a:spLocks/>
          </p:cNvSpPr>
          <p:nvPr/>
        </p:nvSpPr>
        <p:spPr>
          <a:xfrm>
            <a:off x="9688502" y="6419421"/>
            <a:ext cx="1664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2</a:t>
            </a:fld>
            <a:endParaRPr lang="ru-RU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2063552" y="908720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" t="-1717" r="-165" b="34916"/>
          <a:stretch/>
        </p:blipFill>
        <p:spPr bwMode="auto">
          <a:xfrm>
            <a:off x="7749450" y="3613596"/>
            <a:ext cx="3766651" cy="2867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7778377" y="5822287"/>
            <a:ext cx="3600400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7778377" y="5966303"/>
            <a:ext cx="3600400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7778377" y="6110319"/>
            <a:ext cx="3600400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D:\Семенов А.В\19.06.2020\20191010_1628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9" r="24818" b="2416"/>
          <a:stretch/>
        </p:blipFill>
        <p:spPr bwMode="auto">
          <a:xfrm rot="10800000">
            <a:off x="7647350" y="905020"/>
            <a:ext cx="4145981" cy="31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Семенов А.В\19.06.2020\20191010_1628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8" t="67957" r="35414" b="8617"/>
          <a:stretch/>
        </p:blipFill>
        <p:spPr bwMode="auto">
          <a:xfrm rot="10800000">
            <a:off x="9368905" y="946418"/>
            <a:ext cx="1836545" cy="1321492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75720" y="118662"/>
            <a:ext cx="63731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Системные проблемы оборота пищевой продукции на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товарном рынке 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64514" y="1423804"/>
            <a:ext cx="586115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Фронтальная проверка Общественной Палаты Самарской области в 2018 году выявила случаи поставки  фальсифицированных молочных продуктов в образовательные и социальные учреждения Самарской области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Отсутствие у заказчиков профессиональных знаний в области качества продуктов питания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Отсутствие у заказчиков складских помещений, позволяющих хранить 2-3 дневных запас продуктов питания (выбор: прими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некондицию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или голодные дети)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00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6395080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68491" y="6434600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32" y="6488039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webtorgi.samregion.ru</a:t>
            </a:r>
            <a:endParaRPr lang="ru-RU" sz="1400" dirty="0">
              <a:solidFill>
                <a:prstClr val="white">
                  <a:lumMod val="50000"/>
                </a:prstClr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>
            <a:off x="2135560" y="588854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32" y="32207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79576" y="74598"/>
            <a:ext cx="95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Разработаны методические рекомендации по приемке товара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053" name="Picture 5" descr="C:\Users\StrelkovaAV\Desktop\Screenshot_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692696"/>
            <a:ext cx="4464496" cy="2770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StrelkovaAV\Desktop\Screenshot_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344" y="3820021"/>
            <a:ext cx="4494604" cy="2970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StrelkovaAV\Desktop\Screenshot_3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842" y="3785476"/>
            <a:ext cx="4428766" cy="3039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StrelkovaAV\Desktop\Screenshot_3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343" y="692696"/>
            <a:ext cx="4494604" cy="2770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72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6395080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68491" y="6434600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32" y="6488039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webtorgi.samregion.ru</a:t>
            </a:r>
            <a:endParaRPr lang="ru-RU" sz="1400" dirty="0">
              <a:solidFill>
                <a:prstClr val="white">
                  <a:lumMod val="50000"/>
                </a:prstClr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>
            <a:off x="2063552" y="98072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3" y="31282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35761" y="268629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Организация закупки  УИС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1445" y="2102538"/>
            <a:ext cx="3714316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Закупки у единственного поставщика </a:t>
            </a:r>
            <a:r>
              <a:rPr lang="ru-RU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u="sng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УИС</a:t>
            </a:r>
            <a:r>
              <a:rPr lang="ru-RU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огласно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пункту 11 части 1 статьи 93 Закона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44-ФЗ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заказчики могут осуществлять закупку у УИС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товаров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работ, услуг,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утвержденных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Правительства РФ от 26.12.2013 № 1292.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9" t="27300" r="5502" b="27551"/>
          <a:stretch/>
        </p:blipFill>
        <p:spPr>
          <a:xfrm>
            <a:off x="4879812" y="4212793"/>
            <a:ext cx="6408712" cy="2549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35235" t="25838" r="38188" b="39420"/>
          <a:stretch/>
        </p:blipFill>
        <p:spPr>
          <a:xfrm>
            <a:off x="7824192" y="1049429"/>
            <a:ext cx="4172591" cy="3027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35235" t="17435" r="37006" b="32141"/>
          <a:stretch/>
        </p:blipFill>
        <p:spPr>
          <a:xfrm>
            <a:off x="4187788" y="1023610"/>
            <a:ext cx="3384376" cy="3053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715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6428515"/>
            <a:ext cx="12288688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68491" y="6434600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32" y="6488039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webtorgi.samregion.ru</a:t>
            </a:r>
            <a:endParaRPr lang="ru-RU" sz="1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85312" y="81996"/>
            <a:ext cx="9264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Проблемные вопросы при реализации проекта</a:t>
            </a:r>
            <a:endParaRPr lang="ru-RU" sz="2400" b="1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>
            <a:off x="1985312" y="543661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3" y="31282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1" y="1266097"/>
            <a:ext cx="861628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 – не собственник принимаемых товаров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(правовые аспекты </a:t>
            </a:r>
            <a:r>
              <a:rPr lang="ru-R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неприемки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некачественного товара)</a:t>
            </a: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возможности у склада обеспечить допоставку в случае </a:t>
            </a:r>
            <a:r>
              <a:rPr lang="ru-RU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непоставки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поставщиком </a:t>
            </a: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лабораторий с необходимой  областью аккредитации (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макаронных изделий на соответствие группе А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перехода на использование компотов промышленного производства вместо смеси из сухофруктов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(проблема финансового обеспечения заказчика)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Невозможность использования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питании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сушеных овощей, а также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суповой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консервации – овощных заготовок первых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блюд.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4757" r="7342" b="5624"/>
          <a:stretch/>
        </p:blipFill>
        <p:spPr>
          <a:xfrm>
            <a:off x="9840416" y="555328"/>
            <a:ext cx="2196910" cy="1941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281" y="1039983"/>
            <a:ext cx="1454781" cy="1456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5" descr="C:\Users\StrelkovaAV\Desktop\k-1067-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9" r="6241" b="13602"/>
          <a:stretch/>
        </p:blipFill>
        <p:spPr bwMode="auto">
          <a:xfrm>
            <a:off x="8460711" y="4655286"/>
            <a:ext cx="2087919" cy="1921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StrelkovaAV\Desktop\Screenshot_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7" t="10152" r="8160" b="6154"/>
          <a:stretch/>
        </p:blipFill>
        <p:spPr bwMode="auto">
          <a:xfrm>
            <a:off x="10639430" y="4585908"/>
            <a:ext cx="1552570" cy="2059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7" t="3540" r="33886" b="13648"/>
          <a:stretch/>
        </p:blipFill>
        <p:spPr>
          <a:xfrm>
            <a:off x="9840416" y="2549106"/>
            <a:ext cx="1234841" cy="1889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870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96688" y="6366548"/>
            <a:ext cx="12288688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68491" y="6434600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32" y="6488039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webtorgi.samregion.ru</a:t>
            </a:r>
            <a:endParaRPr lang="ru-RU" sz="1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15728" y="449233"/>
            <a:ext cx="9264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Перспективы развития проекта</a:t>
            </a:r>
            <a:endParaRPr lang="ru-RU" sz="2400" b="1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>
            <a:off x="2063552" y="98072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3" y="31282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59111" y="1301961"/>
            <a:ext cx="1107819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географии участников пилотного проекта в 2021-2022 годах;</a:t>
            </a:r>
          </a:p>
          <a:p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использования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приготовлении пищи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полуфабрикатов промышленного производства (суповая консервация, сублимированные овощи, компоты и др.);</a:t>
            </a:r>
          </a:p>
          <a:p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к участию в поставках местных товаропроизводителей, включая учреждения системы исполнения наказания;</a:t>
            </a:r>
          </a:p>
          <a:p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новых направлений в сфере лабораторной  экспертизы качества продукции;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вопроса о включении в состав проекта организаций-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аутсорсеров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22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56240" y="643000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24</a:t>
            </a:fld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2063552" y="98072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0" y="6395080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Номер слайда 3"/>
          <p:cNvSpPr txBox="1">
            <a:spLocks/>
          </p:cNvSpPr>
          <p:nvPr/>
        </p:nvSpPr>
        <p:spPr>
          <a:xfrm>
            <a:off x="9077472" y="64439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1532" y="6488039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webtorgi.samregion.ru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31904" y="449233"/>
            <a:ext cx="18001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КОНТАКТЫ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6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3" y="31282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42510" y="1484784"/>
            <a:ext cx="33052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Главное управление</a:t>
            </a:r>
          </a:p>
          <a:p>
            <a:r>
              <a:rPr lang="ru-RU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организации торгов</a:t>
            </a:r>
          </a:p>
          <a:p>
            <a:r>
              <a:rPr lang="ru-RU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Самарской </a:t>
            </a:r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области</a:t>
            </a:r>
          </a:p>
          <a:p>
            <a:endParaRPr lang="ru-RU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443068 г. Самара, ул. Скляренко 20</a:t>
            </a:r>
          </a:p>
          <a:p>
            <a:r>
              <a:rPr lang="ru-RU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</a:t>
            </a:r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846)335-16-61</a:t>
            </a:r>
            <a:endParaRPr lang="ru-RU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17" y="3284984"/>
            <a:ext cx="13430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31704" y="5229200"/>
            <a:ext cx="4997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СПАСИБО ЗА ВНИМАНИЕ!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897881"/>
            <a:ext cx="5077741" cy="507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1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56240" y="643000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2135560" y="764704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0" y="6395080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3" name="Номер слайда 3"/>
          <p:cNvSpPr txBox="1">
            <a:spLocks/>
          </p:cNvSpPr>
          <p:nvPr/>
        </p:nvSpPr>
        <p:spPr>
          <a:xfrm>
            <a:off x="9077472" y="64439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17" y="4992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StrelkovaAV\Desktop\Screenshot_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"/>
          <a:stretch/>
        </p:blipFill>
        <p:spPr bwMode="auto">
          <a:xfrm>
            <a:off x="269466" y="1799396"/>
            <a:ext cx="5514457" cy="451384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softEdge rad="112500"/>
          </a:effectLst>
          <a:extLst/>
        </p:spPr>
      </p:pic>
      <p:sp>
        <p:nvSpPr>
          <p:cNvPr id="5" name="Рамка 4"/>
          <p:cNvSpPr/>
          <p:nvPr/>
        </p:nvSpPr>
        <p:spPr>
          <a:xfrm>
            <a:off x="431451" y="2742158"/>
            <a:ext cx="3566465" cy="382014"/>
          </a:xfrm>
          <a:prstGeom prst="fram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3455" y="295453"/>
            <a:ext cx="10560563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Приемка заказчиками продукции без декларации о соответствии</a:t>
            </a:r>
            <a:endParaRPr lang="ru-RU" sz="2400" b="1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2051" name="Picture 3" descr="C:\Users\StrelkovaAV\Desktop\Новая папка (2)\IMG_947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0" t="5638" r="10969"/>
          <a:stretch/>
        </p:blipFill>
        <p:spPr bwMode="auto">
          <a:xfrm>
            <a:off x="8849" y="4222346"/>
            <a:ext cx="1423455" cy="2237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trelkovaAV\Desktop\Новая папка (2)\IMG_947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89" t="33864" r="17312" b="32271"/>
          <a:stretch/>
        </p:blipFill>
        <p:spPr bwMode="auto">
          <a:xfrm>
            <a:off x="216143" y="5465827"/>
            <a:ext cx="1216161" cy="847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StrelkovaAV\Desktop\Screenshot_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9" y="1799396"/>
            <a:ext cx="5676876" cy="4387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75" y="2933165"/>
            <a:ext cx="1960400" cy="31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Рамка 20"/>
          <p:cNvSpPr/>
          <p:nvPr/>
        </p:nvSpPr>
        <p:spPr>
          <a:xfrm>
            <a:off x="9385494" y="4966986"/>
            <a:ext cx="1677849" cy="324458"/>
          </a:xfrm>
          <a:prstGeom prst="fram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2" name="Picture 2" descr="C:\Users\StrelkovaAV\Desktop\Новая папка (2)\IMG_944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r="22241"/>
          <a:stretch/>
        </p:blipFill>
        <p:spPr bwMode="auto">
          <a:xfrm>
            <a:off x="6484312" y="4198420"/>
            <a:ext cx="1872926" cy="2241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StrelkovaAV\Desktop\Новая папка (2)\IMG_945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9" t="14723" r="19524" b="37022"/>
          <a:stretch/>
        </p:blipFill>
        <p:spPr bwMode="auto">
          <a:xfrm>
            <a:off x="6703736" y="5563323"/>
            <a:ext cx="1637728" cy="925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92610" y="1058837"/>
            <a:ext cx="5339329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Представленная декларация отсутствует в реестре сертификатов соответствия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69467" y="1145918"/>
            <a:ext cx="5436334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представленной декларации о соответствии прекращено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Рамка 23"/>
          <p:cNvSpPr/>
          <p:nvPr/>
        </p:nvSpPr>
        <p:spPr>
          <a:xfrm>
            <a:off x="4863355" y="3626526"/>
            <a:ext cx="842446" cy="382014"/>
          </a:xfrm>
          <a:prstGeom prst="fram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91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98299" y="-56072"/>
            <a:ext cx="109728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+mn-lt"/>
                <a:ea typeface="+mn-ea"/>
                <a:cs typeface="+mn-cs"/>
              </a:rPr>
              <a:t>Примеры самостоятельной приемки заказчиками</a:t>
            </a:r>
            <a:endParaRPr lang="ru-RU" sz="2400" b="1" dirty="0">
              <a:solidFill>
                <a:srgbClr val="1F497D">
                  <a:lumMod val="60000"/>
                  <a:lumOff val="40000"/>
                </a:srgb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2063552" y="811961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0" y="6395080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3" name="Номер слайда 3"/>
          <p:cNvSpPr txBox="1">
            <a:spLocks/>
          </p:cNvSpPr>
          <p:nvPr/>
        </p:nvSpPr>
        <p:spPr>
          <a:xfrm>
            <a:off x="9077472" y="64439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32" y="6488039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webtorgi.samregion.ru</a:t>
            </a:r>
            <a:endParaRPr lang="ru-RU" sz="1400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6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3" y="31282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trelkovaAV\Desktop\Новая папка (2)\IMG_948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1" t="3957" r="4374" b="4900"/>
          <a:stretch/>
        </p:blipFill>
        <p:spPr bwMode="auto">
          <a:xfrm>
            <a:off x="7104112" y="1023481"/>
            <a:ext cx="4566987" cy="5085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Рамка 1"/>
          <p:cNvSpPr/>
          <p:nvPr/>
        </p:nvSpPr>
        <p:spPr>
          <a:xfrm>
            <a:off x="7207922" y="2498423"/>
            <a:ext cx="4173825" cy="432048"/>
          </a:xfrm>
          <a:prstGeom prst="fram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074" name="Picture 2" descr="C:\Users\StrelkovaAV\Desktop\Новая папка (2)\IMG_948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" t="10330" r="21407" b="20627"/>
          <a:stretch/>
        </p:blipFill>
        <p:spPr bwMode="auto">
          <a:xfrm>
            <a:off x="6882567" y="3426398"/>
            <a:ext cx="4824536" cy="2689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StrelkovaAV\Desktop\Новая папка (2)\IMG_943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99" t="26166" r="11859" b="36037"/>
          <a:stretch/>
        </p:blipFill>
        <p:spPr bwMode="auto">
          <a:xfrm>
            <a:off x="540080" y="2618419"/>
            <a:ext cx="5677979" cy="3270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5" descr="C:\Users\StrelkovaAV\Desktop\Новая папка (2)\IMG_943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16" t="32207" r="16914" b="35585"/>
          <a:stretch/>
        </p:blipFill>
        <p:spPr bwMode="auto">
          <a:xfrm>
            <a:off x="486230" y="1836335"/>
            <a:ext cx="2757554" cy="1285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Рамка 16"/>
          <p:cNvSpPr/>
          <p:nvPr/>
        </p:nvSpPr>
        <p:spPr>
          <a:xfrm>
            <a:off x="1164108" y="5050850"/>
            <a:ext cx="4464496" cy="413554"/>
          </a:xfrm>
          <a:prstGeom prst="fram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Рамка 17"/>
          <p:cNvSpPr/>
          <p:nvPr/>
        </p:nvSpPr>
        <p:spPr>
          <a:xfrm>
            <a:off x="1379476" y="3645024"/>
            <a:ext cx="1368152" cy="216024"/>
          </a:xfrm>
          <a:prstGeom prst="frame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Рамка 18"/>
          <p:cNvSpPr/>
          <p:nvPr/>
        </p:nvSpPr>
        <p:spPr>
          <a:xfrm>
            <a:off x="3513266" y="3586984"/>
            <a:ext cx="2004970" cy="247839"/>
          </a:xfrm>
          <a:prstGeom prst="frame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85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407368" y="6481225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webtorgi.samregion.ru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80376" y="6443977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 dirty="0"/>
          </a:p>
        </p:txBody>
      </p:sp>
      <p:pic>
        <p:nvPicPr>
          <p:cNvPr id="1026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94" y="31282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6373905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5343" y="6457877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webtorgi.samregion.ru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Номер слайда 1"/>
          <p:cNvSpPr txBox="1">
            <a:spLocks/>
          </p:cNvSpPr>
          <p:nvPr/>
        </p:nvSpPr>
        <p:spPr>
          <a:xfrm>
            <a:off x="9632776" y="6596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4" name="Номер слайда 1"/>
          <p:cNvSpPr txBox="1">
            <a:spLocks/>
          </p:cNvSpPr>
          <p:nvPr/>
        </p:nvSpPr>
        <p:spPr>
          <a:xfrm>
            <a:off x="9688502" y="6419421"/>
            <a:ext cx="1664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1028" name="Picture 4" descr="C:\Users\sharapovir\Desktop\для презнтаций\3def512b4fa64f09f209e5c3e17a04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802" y="3429000"/>
            <a:ext cx="2765574" cy="277681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harapovir\Desktop\для презнтаций\hello_html_18f4db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50" y="1281241"/>
            <a:ext cx="2813840" cy="277681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я соединительная линия 15"/>
          <p:cNvCxnSpPr/>
          <p:nvPr/>
        </p:nvCxnSpPr>
        <p:spPr>
          <a:xfrm flipH="1">
            <a:off x="2063552" y="98072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9021763" y="1313539"/>
            <a:ext cx="3048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dirty="0" smtClean="0">
                <a:solidFill>
                  <a:prstClr val="black"/>
                </a:solidFill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876770" y="1281241"/>
            <a:ext cx="4307462" cy="2075751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 smtClean="0">
                <a:solidFill>
                  <a:prstClr val="black"/>
                </a:solidFill>
              </a:rPr>
              <a:t>….</a:t>
            </a:r>
            <a:r>
              <a:rPr lang="ru-RU" sz="1400" dirty="0" smtClean="0">
                <a:solidFill>
                  <a:prstClr val="black"/>
                </a:solidFill>
              </a:rPr>
              <a:t>предлагаю </a:t>
            </a:r>
            <a:r>
              <a:rPr lang="ru-RU" sz="1400" dirty="0">
                <a:solidFill>
                  <a:prstClr val="black"/>
                </a:solidFill>
              </a:rPr>
              <a:t>обеспечить бесплатным горячим питанием всех учеников начальной школы с первого по четвёртый </a:t>
            </a:r>
            <a:r>
              <a:rPr lang="ru-RU" sz="1400" dirty="0" smtClean="0">
                <a:solidFill>
                  <a:prstClr val="black"/>
                </a:solidFill>
              </a:rPr>
              <a:t>класс…</a:t>
            </a:r>
            <a:r>
              <a:rPr lang="ru-RU" sz="1400" dirty="0">
                <a:solidFill>
                  <a:prstClr val="black"/>
                </a:solidFill>
              </a:rPr>
              <a:t>Нужно создать в школах и необходимую инфраструктуру, оборудовать столовые и буфеты, наладить систему снабжения, и, безусловно, качественными продуктами. </a:t>
            </a:r>
            <a:r>
              <a:rPr lang="ru-RU" sz="1400" b="1" dirty="0" smtClean="0"/>
              <a:t>(</a:t>
            </a:r>
            <a:r>
              <a:rPr lang="ru-RU" sz="1400" b="1" dirty="0" err="1" smtClean="0"/>
              <a:t>В.Путин</a:t>
            </a:r>
            <a:r>
              <a:rPr lang="ru-RU" sz="1400" b="1" dirty="0" smtClean="0"/>
              <a:t> Из Послания Федеральному Собранию 2020 год)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11824" y="4293095"/>
            <a:ext cx="4248472" cy="1944217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ru-RU" sz="1200" dirty="0"/>
              <a:t>Работу по организации детского питания нужно организовать так, чтобы даже сомнений ни у кого не могло появиться, что продукты в этих столовых самого высокого качества. Все продукты, все товары для детских учреждений должны проходить не только профессиональную сертификацию, но к оценке качества в обязательном порядке должны привлекаться родители, представители общественности</a:t>
            </a:r>
            <a:r>
              <a:rPr lang="ru-RU" sz="1200" dirty="0" smtClean="0"/>
              <a:t>. (</a:t>
            </a:r>
            <a:r>
              <a:rPr lang="ru-RU" sz="1200" b="1" dirty="0" err="1" smtClean="0"/>
              <a:t>Д.Азаров</a:t>
            </a:r>
            <a:r>
              <a:rPr lang="ru-RU" sz="1200" b="1" dirty="0" smtClean="0"/>
              <a:t> Из Послания Губернатора 2020 год)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250776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1134234"/>
            <a:ext cx="9505056" cy="521763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599357" y="5174610"/>
            <a:ext cx="2258888" cy="1389088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07368" y="6481225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webtorgi.samregion.ru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80376" y="6443977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015728" y="449233"/>
            <a:ext cx="84727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ЭТАПЫ РЕАЛИЗАЦИИ ПИЛОТНОГО ПРОЕКТА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2063552" y="98072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3" y="31282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168696" y="6395080"/>
            <a:ext cx="12360696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5343" y="6457877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webtorgi.samregion.ru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Номер слайда 1"/>
          <p:cNvSpPr txBox="1">
            <a:spLocks/>
          </p:cNvSpPr>
          <p:nvPr/>
        </p:nvSpPr>
        <p:spPr>
          <a:xfrm>
            <a:off x="9632776" y="6596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4" name="Номер слайда 1"/>
          <p:cNvSpPr txBox="1">
            <a:spLocks/>
          </p:cNvSpPr>
          <p:nvPr/>
        </p:nvSpPr>
        <p:spPr>
          <a:xfrm>
            <a:off x="9688502" y="6419421"/>
            <a:ext cx="1664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1027" name="Picture 3" descr="C:\Users\StrelkovaAV\Desktop\Screenshot_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468" y="5547506"/>
            <a:ext cx="2258888" cy="105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576571" y="5174610"/>
            <a:ext cx="22604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900" b="1" dirty="0">
                <a:solidFill>
                  <a:prstClr val="black"/>
                </a:solidFill>
              </a:rPr>
              <a:t>Смена исполнителя услуг Склада:</a:t>
            </a:r>
          </a:p>
          <a:p>
            <a:pPr lvl="0" algn="ctr"/>
            <a:r>
              <a:rPr lang="ru-RU" sz="900" b="1" dirty="0">
                <a:solidFill>
                  <a:prstClr val="black"/>
                </a:solidFill>
              </a:rPr>
              <a:t>ООО Логистик Центр (ГК </a:t>
            </a:r>
            <a:r>
              <a:rPr lang="ru-RU" sz="900" b="1" dirty="0" err="1">
                <a:solidFill>
                  <a:prstClr val="black"/>
                </a:solidFill>
              </a:rPr>
              <a:t>Далимо</a:t>
            </a:r>
            <a:r>
              <a:rPr lang="ru-RU" sz="900" b="1" dirty="0">
                <a:solidFill>
                  <a:prstClr val="black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2200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407368" y="6481225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webtorgi.samregion.ru</a:t>
            </a:r>
            <a:endParaRPr lang="ru-RU" sz="1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80376" y="6443977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91544" y="436362"/>
            <a:ext cx="7912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F497D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СХЕМА РАБОТЫ СПЕЦИАЛИЗИРОВАННОГО СКЛАДА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2063552" y="98072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3" y="31282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6373905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5343" y="6457877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webtorgi.samregion.ru</a:t>
            </a:r>
            <a:endParaRPr lang="ru-RU" sz="1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3" name="Номер слайда 1"/>
          <p:cNvSpPr txBox="1">
            <a:spLocks/>
          </p:cNvSpPr>
          <p:nvPr/>
        </p:nvSpPr>
        <p:spPr>
          <a:xfrm>
            <a:off x="9632776" y="6596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Номер слайда 1"/>
          <p:cNvSpPr txBox="1">
            <a:spLocks/>
          </p:cNvSpPr>
          <p:nvPr/>
        </p:nvSpPr>
        <p:spPr>
          <a:xfrm>
            <a:off x="9688502" y="6419421"/>
            <a:ext cx="1664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419413" y="2591296"/>
            <a:ext cx="3175547" cy="259788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</a:rPr>
              <a:t>ГУОТ СО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prstClr val="white"/>
                </a:solidFill>
              </a:rPr>
              <a:t>Оплата услуг на основании государственного контракта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prstClr val="white"/>
                </a:solidFill>
              </a:rPr>
              <a:t>Методическая помощь заказчикам и поставщикам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prstClr val="white"/>
                </a:solidFill>
              </a:rPr>
              <a:t>Формирование каталога продуктов питания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prstClr val="white"/>
                </a:solidFill>
              </a:rPr>
              <a:t>Расчет НМЦК на 285 позиций продуктов питания</a:t>
            </a:r>
            <a:endParaRPr lang="ru-RU" sz="1400" b="1" dirty="0">
              <a:solidFill>
                <a:prstClr val="white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6322775" y="2975798"/>
            <a:ext cx="0" cy="1004556"/>
          </a:xfrm>
          <a:prstGeom prst="straightConnector1">
            <a:avLst/>
          </a:prstGeom>
          <a:ln w="28575" cmpd="sng">
            <a:solidFill>
              <a:schemeClr val="accent3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7576946" y="3612707"/>
            <a:ext cx="703414" cy="469432"/>
          </a:xfrm>
          <a:prstGeom prst="straightConnector1">
            <a:avLst/>
          </a:prstGeom>
          <a:ln w="28575" cmpd="sng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4877708" y="4082139"/>
            <a:ext cx="2973821" cy="229176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</a:rPr>
              <a:t>СКЛАД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prstClr val="white"/>
                </a:solidFill>
              </a:rPr>
              <a:t>Прием на ответственное хранение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prstClr val="white"/>
                </a:solidFill>
              </a:rPr>
              <a:t>Формирование сводных заявок для поставщиков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prstClr val="white"/>
                </a:solidFill>
              </a:rPr>
              <a:t>Приемка по качеству и </a:t>
            </a:r>
          </a:p>
          <a:p>
            <a:r>
              <a:rPr lang="ru-RU" sz="1200" b="1" dirty="0" smtClean="0">
                <a:solidFill>
                  <a:prstClr val="white"/>
                </a:solidFill>
              </a:rPr>
              <a:t>количеству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prstClr val="white"/>
                </a:solidFill>
              </a:rPr>
              <a:t>Доставка заказов заказчику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prstClr val="white"/>
                </a:solidFill>
              </a:rPr>
              <a:t>Оформление документов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prstClr val="white"/>
                </a:solidFill>
              </a:rPr>
              <a:t>Фиксация фактов </a:t>
            </a:r>
            <a:r>
              <a:rPr lang="ru-RU" sz="1200" b="1" dirty="0" err="1" smtClean="0">
                <a:solidFill>
                  <a:prstClr val="white"/>
                </a:solidFill>
              </a:rPr>
              <a:t>непоставки</a:t>
            </a:r>
            <a:r>
              <a:rPr lang="ru-RU" sz="1200" b="1" dirty="0" smtClean="0">
                <a:solidFill>
                  <a:prstClr val="white"/>
                </a:solidFill>
              </a:rPr>
              <a:t>/недопоставки</a:t>
            </a:r>
            <a:endParaRPr lang="ru-RU" sz="1200" b="1" dirty="0">
              <a:solidFill>
                <a:prstClr val="white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649" y="5195579"/>
            <a:ext cx="521297" cy="521297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696572" y="1736290"/>
            <a:ext cx="2878185" cy="215429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</a:rPr>
              <a:t>ПОСТАВЩИКИ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prstClr val="white"/>
                </a:solidFill>
              </a:rPr>
              <a:t>Поставка единой партии товара на склад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prstClr val="white"/>
                </a:solidFill>
              </a:rPr>
              <a:t>Оформление единых товарно-сопроводительных документов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prstClr val="white"/>
                </a:solidFill>
              </a:rPr>
              <a:t>Передача товаров </a:t>
            </a:r>
          </a:p>
          <a:p>
            <a:r>
              <a:rPr lang="ru-RU" sz="1400" b="1" dirty="0" smtClean="0">
                <a:solidFill>
                  <a:prstClr val="white"/>
                </a:solidFill>
              </a:rPr>
              <a:t>на ответственное хранение</a:t>
            </a:r>
          </a:p>
          <a:p>
            <a:pPr algn="ctr"/>
            <a:endParaRPr lang="ru-RU" sz="1400" b="1" dirty="0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084" y="3174845"/>
            <a:ext cx="604751" cy="491360"/>
          </a:xfrm>
          <a:prstGeom prst="rect">
            <a:avLst/>
          </a:prstGeom>
        </p:spPr>
      </p:pic>
      <p:sp>
        <p:nvSpPr>
          <p:cNvPr id="23" name="Скругленный прямоугольник 22"/>
          <p:cNvSpPr/>
          <p:nvPr/>
        </p:nvSpPr>
        <p:spPr>
          <a:xfrm>
            <a:off x="4657319" y="1236422"/>
            <a:ext cx="3194211" cy="155950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</a:rPr>
              <a:t>ЗАКАЗЧИКИ</a:t>
            </a:r>
          </a:p>
          <a:p>
            <a:pPr algn="ctr"/>
            <a:r>
              <a:rPr lang="ru-RU" b="1" dirty="0" smtClean="0">
                <a:solidFill>
                  <a:prstClr val="white"/>
                </a:solidFill>
              </a:rPr>
              <a:t>направление заявок</a:t>
            </a:r>
          </a:p>
          <a:p>
            <a:pPr algn="ctr"/>
            <a:r>
              <a:rPr lang="ru-RU" b="1" dirty="0" smtClean="0">
                <a:solidFill>
                  <a:prstClr val="white"/>
                </a:solidFill>
              </a:rPr>
              <a:t>оплата продуктов </a:t>
            </a:r>
          </a:p>
          <a:p>
            <a:pPr algn="ctr"/>
            <a:r>
              <a:rPr lang="ru-RU" b="1" dirty="0" smtClean="0">
                <a:solidFill>
                  <a:prstClr val="white"/>
                </a:solidFill>
              </a:rPr>
              <a:t>питания</a:t>
            </a:r>
            <a:endParaRPr lang="ru-RU" b="1" dirty="0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079" y="2058870"/>
            <a:ext cx="467033" cy="508547"/>
          </a:xfrm>
          <a:prstGeom prst="rect">
            <a:avLst/>
          </a:prstGeom>
        </p:spPr>
      </p:pic>
      <p:pic>
        <p:nvPicPr>
          <p:cNvPr id="1029" name="Рисунок 10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097" y="3420525"/>
            <a:ext cx="361864" cy="361864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364" y="2969382"/>
            <a:ext cx="381863" cy="381863"/>
          </a:xfrm>
          <a:prstGeom prst="rect">
            <a:avLst/>
          </a:prstGeom>
        </p:spPr>
      </p:pic>
      <p:sp>
        <p:nvSpPr>
          <p:cNvPr id="39" name="Скругленный прямоугольник 38"/>
          <p:cNvSpPr/>
          <p:nvPr/>
        </p:nvSpPr>
        <p:spPr>
          <a:xfrm>
            <a:off x="1059522" y="4612111"/>
            <a:ext cx="2435144" cy="115414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</a:rPr>
              <a:t>ЛАБОРАТОРИЯ</a:t>
            </a:r>
          </a:p>
          <a:p>
            <a:pPr algn="ctr"/>
            <a:r>
              <a:rPr lang="ru-RU" sz="1100" b="1" dirty="0" smtClean="0">
                <a:solidFill>
                  <a:prstClr val="white"/>
                </a:solidFill>
              </a:rPr>
              <a:t>Лабораторные исследования качества принятых </a:t>
            </a:r>
          </a:p>
          <a:p>
            <a:pPr algn="ctr"/>
            <a:r>
              <a:rPr lang="ru-RU" sz="1100" b="1" dirty="0" smtClean="0">
                <a:solidFill>
                  <a:prstClr val="white"/>
                </a:solidFill>
              </a:rPr>
              <a:t>продуктов питания</a:t>
            </a:r>
            <a:endParaRPr lang="ru-RU" sz="1100" b="1" dirty="0">
              <a:solidFill>
                <a:prstClr val="white"/>
              </a:solidFill>
            </a:endParaRPr>
          </a:p>
        </p:txBody>
      </p:sp>
      <p:cxnSp>
        <p:nvCxnSpPr>
          <p:cNvPr id="40" name="Прямая со стрелкой 39"/>
          <p:cNvCxnSpPr/>
          <p:nvPr/>
        </p:nvCxnSpPr>
        <p:spPr>
          <a:xfrm flipV="1">
            <a:off x="3572049" y="5189182"/>
            <a:ext cx="1227807" cy="1"/>
          </a:xfrm>
          <a:prstGeom prst="straightConnector1">
            <a:avLst/>
          </a:prstGeom>
          <a:ln w="28575" cmpd="sng">
            <a:solidFill>
              <a:schemeClr val="accent5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3" name="Рисунок 10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064" y="3251004"/>
            <a:ext cx="649255" cy="649255"/>
          </a:xfrm>
          <a:prstGeom prst="rect">
            <a:avLst/>
          </a:prstGeom>
        </p:spPr>
      </p:pic>
      <p:cxnSp>
        <p:nvCxnSpPr>
          <p:cNvPr id="1037" name="Прямая со стрелкой 1036"/>
          <p:cNvCxnSpPr/>
          <p:nvPr/>
        </p:nvCxnSpPr>
        <p:spPr>
          <a:xfrm>
            <a:off x="3744951" y="3618526"/>
            <a:ext cx="1054905" cy="68625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9" name="Рисунок 10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272" y="5162362"/>
            <a:ext cx="524124" cy="52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1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402" y="1696529"/>
            <a:ext cx="4320480" cy="401320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56240" y="643000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2481959" y="535967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0" y="6395080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3" name="Номер слайда 3"/>
          <p:cNvSpPr txBox="1">
            <a:spLocks/>
          </p:cNvSpPr>
          <p:nvPr/>
        </p:nvSpPr>
        <p:spPr>
          <a:xfrm>
            <a:off x="9077472" y="64439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32" y="6488039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webtorgi.samregion.ru</a:t>
            </a:r>
            <a:endParaRPr lang="ru-RU" sz="1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63405" y="89691"/>
            <a:ext cx="984908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solidFill>
                  <a:srgbClr val="1F497D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ПЛАНЫ ПО РАЗВИТИЮ ПРОЕКТА «СПЕЦИАЛИЗИРОВАННЫЙ СКЛАД»</a:t>
            </a:r>
            <a:endParaRPr lang="ru-RU" sz="2300" b="1" dirty="0">
              <a:solidFill>
                <a:srgbClr val="1F497D">
                  <a:lumMod val="60000"/>
                  <a:lumOff val="40000"/>
                </a:srgbClr>
              </a:solidFill>
              <a:cs typeface="Times New Roman" panose="02020603050405020304" pitchFamily="18" charset="0"/>
            </a:endParaRPr>
          </a:p>
        </p:txBody>
      </p:sp>
      <p:pic>
        <p:nvPicPr>
          <p:cNvPr id="16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3" y="31282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6" y="694432"/>
            <a:ext cx="5406400" cy="5558528"/>
          </a:xfrm>
          <a:prstGeom prst="rect">
            <a:avLst/>
          </a:prstGeom>
        </p:spPr>
      </p:pic>
      <p:sp>
        <p:nvSpPr>
          <p:cNvPr id="19" name="Блок-схема: узел 18"/>
          <p:cNvSpPr/>
          <p:nvPr/>
        </p:nvSpPr>
        <p:spPr>
          <a:xfrm>
            <a:off x="2117156" y="3803050"/>
            <a:ext cx="216647" cy="214216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Блок-схема: узел 19"/>
          <p:cNvSpPr/>
          <p:nvPr/>
        </p:nvSpPr>
        <p:spPr>
          <a:xfrm>
            <a:off x="2012763" y="3978118"/>
            <a:ext cx="208787" cy="206444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22" name="Прямоугольная выноска 21"/>
          <p:cNvSpPr/>
          <p:nvPr/>
        </p:nvSpPr>
        <p:spPr>
          <a:xfrm>
            <a:off x="12576" y="3226006"/>
            <a:ext cx="1842367" cy="504697"/>
          </a:xfrm>
          <a:prstGeom prst="wedgeRectCallout">
            <a:avLst>
              <a:gd name="adj1" fmla="val 69460"/>
              <a:gd name="adj2" fmla="val 72817"/>
            </a:avLst>
          </a:prstGeom>
          <a:gradFill flip="none" rotWithShape="1">
            <a:gsLst>
              <a:gs pos="0">
                <a:srgbClr val="FFFF00"/>
              </a:gs>
              <a:gs pos="2000">
                <a:schemeClr val="accent6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Новокуйбышевск</a:t>
            </a:r>
          </a:p>
          <a:p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18 </a:t>
            </a:r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учреждений</a:t>
            </a:r>
            <a:endParaRPr lang="ru-RU" sz="14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4133660" y="2611581"/>
            <a:ext cx="1420706" cy="560406"/>
          </a:xfrm>
          <a:prstGeom prst="wedgeRectCallout">
            <a:avLst>
              <a:gd name="adj1" fmla="val -98340"/>
              <a:gd name="adj2" fmla="val 121164"/>
            </a:avLst>
          </a:prstGeom>
          <a:gradFill flip="none" rotWithShape="1">
            <a:gsLst>
              <a:gs pos="0">
                <a:srgbClr val="FFFF00"/>
              </a:gs>
              <a:gs pos="2000">
                <a:schemeClr val="accent6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Отрадный</a:t>
            </a:r>
          </a:p>
          <a:p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7  </a:t>
            </a:r>
            <a:r>
              <a:rPr lang="ru-RU" sz="1400" b="1" dirty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учреждений</a:t>
            </a: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12576" y="4161603"/>
            <a:ext cx="1540401" cy="591302"/>
          </a:xfrm>
          <a:prstGeom prst="wedgeRectCallout">
            <a:avLst>
              <a:gd name="adj1" fmla="val 83316"/>
              <a:gd name="adj2" fmla="val -71887"/>
            </a:avLst>
          </a:prstGeom>
          <a:gradFill flip="none" rotWithShape="1">
            <a:gsLst>
              <a:gs pos="0">
                <a:srgbClr val="FFFF00"/>
              </a:gs>
              <a:gs pos="2000">
                <a:schemeClr val="accent6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Чапаевск</a:t>
            </a:r>
          </a:p>
          <a:p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15 учреждений</a:t>
            </a:r>
            <a:endParaRPr lang="ru-RU" sz="9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687" y="5402782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Всего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98 учреждений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180 точки поставки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5" name="Прямоугольная выноска 34"/>
          <p:cNvSpPr/>
          <p:nvPr/>
        </p:nvSpPr>
        <p:spPr>
          <a:xfrm>
            <a:off x="10164388" y="4966110"/>
            <a:ext cx="1728193" cy="740933"/>
          </a:xfrm>
          <a:prstGeom prst="wedgeRectCallout">
            <a:avLst>
              <a:gd name="adj1" fmla="val -116536"/>
              <a:gd name="adj2" fmla="val -101115"/>
            </a:avLst>
          </a:prstGeom>
          <a:gradFill flip="none" rotWithShape="1">
            <a:gsLst>
              <a:gs pos="0">
                <a:srgbClr val="FFFF00"/>
              </a:gs>
              <a:gs pos="2000">
                <a:schemeClr val="accent6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  <a:p>
            <a:pPr algn="ctr"/>
            <a:endParaRPr lang="ru-RU" sz="1600" b="1" dirty="0" smtClean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37" name="Блок-схема: узел 36"/>
          <p:cNvSpPr/>
          <p:nvPr/>
        </p:nvSpPr>
        <p:spPr>
          <a:xfrm>
            <a:off x="2681729" y="3632120"/>
            <a:ext cx="121930" cy="108038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8" name="Прямоугольная выноска 37"/>
          <p:cNvSpPr/>
          <p:nvPr/>
        </p:nvSpPr>
        <p:spPr>
          <a:xfrm>
            <a:off x="793826" y="2488611"/>
            <a:ext cx="1452821" cy="518011"/>
          </a:xfrm>
          <a:prstGeom prst="wedgeRectCallout">
            <a:avLst>
              <a:gd name="adj1" fmla="val 87325"/>
              <a:gd name="adj2" fmla="val 183631"/>
            </a:avLst>
          </a:prstGeom>
          <a:gradFill flip="none" rotWithShape="1">
            <a:gsLst>
              <a:gs pos="0">
                <a:srgbClr val="FFFF00"/>
              </a:gs>
              <a:gs pos="2000">
                <a:schemeClr val="accent6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Самара</a:t>
            </a:r>
          </a:p>
          <a:p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28 учреждений</a:t>
            </a:r>
            <a:endParaRPr lang="ru-RU" sz="14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41" name="Блок-схема: узел 40"/>
          <p:cNvSpPr/>
          <p:nvPr/>
        </p:nvSpPr>
        <p:spPr>
          <a:xfrm>
            <a:off x="2644537" y="3571591"/>
            <a:ext cx="238641" cy="223480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2" name="Прямоугольная выноска 41"/>
          <p:cNvSpPr/>
          <p:nvPr/>
        </p:nvSpPr>
        <p:spPr>
          <a:xfrm>
            <a:off x="3287688" y="4043215"/>
            <a:ext cx="1656184" cy="508745"/>
          </a:xfrm>
          <a:prstGeom prst="wedgeRectCallout">
            <a:avLst>
              <a:gd name="adj1" fmla="val -71478"/>
              <a:gd name="adj2" fmla="val -111390"/>
            </a:avLst>
          </a:prstGeom>
          <a:gradFill flip="none" rotWithShape="1">
            <a:gsLst>
              <a:gs pos="0">
                <a:srgbClr val="FFFF00"/>
              </a:gs>
              <a:gs pos="2000">
                <a:schemeClr val="accent6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indent="-457200" algn="ctr">
              <a:lnSpc>
                <a:spcPts val="1500"/>
              </a:lnSpc>
            </a:pPr>
            <a:r>
              <a:rPr lang="ru-RU" sz="1600" b="1" dirty="0" err="1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Кинель</a:t>
            </a:r>
            <a:r>
              <a:rPr lang="ru-RU" sz="16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 и</a:t>
            </a:r>
          </a:p>
          <a:p>
            <a:pPr indent="-457200" algn="ctr">
              <a:lnSpc>
                <a:spcPts val="1500"/>
              </a:lnSpc>
            </a:pPr>
            <a:r>
              <a:rPr lang="ru-RU" sz="1600" b="1" dirty="0" err="1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Кинельский</a:t>
            </a:r>
            <a:r>
              <a:rPr lang="ru-RU" sz="16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 р-н</a:t>
            </a:r>
            <a:endParaRPr lang="ru-RU" sz="16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  <a:p>
            <a:pPr indent="-457200" algn="ctr">
              <a:lnSpc>
                <a:spcPts val="1500"/>
              </a:lnSpc>
            </a:pPr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11 учреждений</a:t>
            </a:r>
            <a:endParaRPr lang="ru-RU" sz="14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43" name="Блок-схема: узел 42"/>
          <p:cNvSpPr/>
          <p:nvPr/>
        </p:nvSpPr>
        <p:spPr>
          <a:xfrm>
            <a:off x="2748086" y="4007250"/>
            <a:ext cx="147436" cy="124391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4" name="Прямоугольная выноска 43"/>
          <p:cNvSpPr/>
          <p:nvPr/>
        </p:nvSpPr>
        <p:spPr>
          <a:xfrm>
            <a:off x="1547197" y="4714993"/>
            <a:ext cx="1446988" cy="550884"/>
          </a:xfrm>
          <a:prstGeom prst="wedgeRectCallout">
            <a:avLst>
              <a:gd name="adj1" fmla="val 37428"/>
              <a:gd name="adj2" fmla="val -159110"/>
            </a:avLst>
          </a:prstGeom>
          <a:gradFill flip="none" rotWithShape="1">
            <a:gsLst>
              <a:gs pos="0">
                <a:srgbClr val="FFFF00"/>
              </a:gs>
              <a:gs pos="2000">
                <a:schemeClr val="accent6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Волжский</a:t>
            </a:r>
          </a:p>
          <a:p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13 учреждений</a:t>
            </a:r>
            <a:endParaRPr lang="ru-RU" sz="14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45" name="Прямоугольная выноска 44"/>
          <p:cNvSpPr/>
          <p:nvPr/>
        </p:nvSpPr>
        <p:spPr>
          <a:xfrm>
            <a:off x="2821804" y="2187294"/>
            <a:ext cx="1452821" cy="518011"/>
          </a:xfrm>
          <a:prstGeom prst="wedgeRectCallout">
            <a:avLst>
              <a:gd name="adj1" fmla="val -46026"/>
              <a:gd name="adj2" fmla="val 144673"/>
            </a:avLst>
          </a:prstGeom>
          <a:gradFill flip="none" rotWithShape="1">
            <a:gsLst>
              <a:gs pos="0">
                <a:srgbClr val="FFFF00"/>
              </a:gs>
              <a:gs pos="2000">
                <a:schemeClr val="accent6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К</a:t>
            </a:r>
            <a:r>
              <a:rPr lang="ru-RU" sz="16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расноярский</a:t>
            </a:r>
            <a:endParaRPr lang="ru-RU" sz="16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5 учреждений</a:t>
            </a:r>
            <a:endParaRPr lang="ru-RU" sz="14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46" name="Блок-схема: узел 45"/>
          <p:cNvSpPr/>
          <p:nvPr/>
        </p:nvSpPr>
        <p:spPr>
          <a:xfrm>
            <a:off x="2775130" y="3171987"/>
            <a:ext cx="121930" cy="108038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7" name="Блок-схема: узел 46"/>
          <p:cNvSpPr/>
          <p:nvPr/>
        </p:nvSpPr>
        <p:spPr>
          <a:xfrm>
            <a:off x="2994185" y="3642095"/>
            <a:ext cx="137770" cy="122073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Блок-схема: узел 17"/>
          <p:cNvSpPr/>
          <p:nvPr/>
        </p:nvSpPr>
        <p:spPr>
          <a:xfrm>
            <a:off x="3375781" y="3454208"/>
            <a:ext cx="172433" cy="177912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0" name="Прямоугольная выноска 39"/>
          <p:cNvSpPr/>
          <p:nvPr/>
        </p:nvSpPr>
        <p:spPr>
          <a:xfrm>
            <a:off x="10263135" y="816885"/>
            <a:ext cx="1856047" cy="755997"/>
          </a:xfrm>
          <a:prstGeom prst="wedgeRectCallout">
            <a:avLst>
              <a:gd name="adj1" fmla="val -74852"/>
              <a:gd name="adj2" fmla="val 187250"/>
            </a:avLst>
          </a:prstGeom>
          <a:gradFill flip="none" rotWithShape="1">
            <a:gsLst>
              <a:gs pos="0">
                <a:srgbClr val="FFFF00"/>
              </a:gs>
              <a:gs pos="2000">
                <a:schemeClr val="accent6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51" name="Прямоугольная выноска 50"/>
          <p:cNvSpPr/>
          <p:nvPr/>
        </p:nvSpPr>
        <p:spPr>
          <a:xfrm>
            <a:off x="6282044" y="2069795"/>
            <a:ext cx="1699259" cy="620647"/>
          </a:xfrm>
          <a:prstGeom prst="wedgeRectCallout">
            <a:avLst>
              <a:gd name="adj1" fmla="val 73046"/>
              <a:gd name="adj2" fmla="val 93227"/>
            </a:avLst>
          </a:prstGeom>
          <a:gradFill flip="none" rotWithShape="1">
            <a:gsLst>
              <a:gs pos="0">
                <a:srgbClr val="FFFF00"/>
              </a:gs>
              <a:gs pos="2000">
                <a:schemeClr val="accent6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131 учреждение</a:t>
            </a:r>
          </a:p>
          <a:p>
            <a:pPr algn="ctr"/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11 муниципальных образований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965770" y="4985160"/>
            <a:ext cx="20162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46 учреждений</a:t>
            </a:r>
          </a:p>
          <a:p>
            <a:pPr algn="ctr"/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11 </a:t>
            </a:r>
            <a:r>
              <a:rPr lang="ru-RU" sz="1400" b="1" dirty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муниципальных образований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263136" y="848669"/>
            <a:ext cx="1895872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119 Учреждений</a:t>
            </a:r>
          </a:p>
          <a:p>
            <a:pPr algn="ctr"/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 15</a:t>
            </a:r>
            <a:r>
              <a:rPr lang="ru-RU" sz="1400" b="1" dirty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 муниципальных образований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87146" y="5564709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Всего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296 учреждений</a:t>
            </a:r>
          </a:p>
        </p:txBody>
      </p:sp>
    </p:spTree>
    <p:extLst>
      <p:ext uri="{BB962C8B-B14F-4D97-AF65-F5344CB8AC3E}">
        <p14:creationId xmlns:p14="http://schemas.microsoft.com/office/powerpoint/2010/main" val="146530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6488039"/>
            <a:ext cx="12192000" cy="36996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68491" y="6434600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32" y="6488039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webtorgi.samregion.ru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10623" y="460316"/>
            <a:ext cx="9264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ИТОГИ РЕАЛИЗАЦИИ ПРОЕКТА В ЦИФРАХ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>
            <a:off x="2063552" y="98072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3" y="31282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31265" y="3043433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в</a:t>
            </a:r>
            <a:r>
              <a:rPr lang="ru-RU" b="1" dirty="0" smtClean="0">
                <a:solidFill>
                  <a:schemeClr val="bg1"/>
                </a:solidFill>
              </a:rPr>
              <a:t> 2020 году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5871" y="2179907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4579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50089" y="1888181"/>
            <a:ext cx="1918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Параллелограмм 32"/>
          <p:cNvSpPr/>
          <p:nvPr/>
        </p:nvSpPr>
        <p:spPr>
          <a:xfrm rot="947826">
            <a:off x="11276262" y="4388062"/>
            <a:ext cx="507827" cy="1500102"/>
          </a:xfrm>
          <a:prstGeom prst="parallelogram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7540688" y="4937171"/>
            <a:ext cx="36985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2624 тонн 57%</a:t>
            </a:r>
            <a:endParaRPr lang="ru-RU" sz="44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101424"/>
              </p:ext>
            </p:extLst>
          </p:nvPr>
        </p:nvGraphicFramePr>
        <p:xfrm>
          <a:off x="450512" y="1772816"/>
          <a:ext cx="11528176" cy="26435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4561"/>
                <a:gridCol w="1455288"/>
                <a:gridCol w="2729037"/>
                <a:gridCol w="2943373"/>
                <a:gridCol w="2735917"/>
              </a:tblGrid>
              <a:tr h="504056"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4 кв. 2019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 пг 2020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 пг 2020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 кв. 2021</a:t>
                      </a:r>
                      <a:endParaRPr lang="ru-RU" sz="2000" dirty="0"/>
                    </a:p>
                  </a:txBody>
                  <a:tcPr/>
                </a:tc>
              </a:tr>
              <a:tr h="7267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План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647 тонн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1335,7</a:t>
                      </a:r>
                      <a:r>
                        <a:rPr lang="ru-RU" sz="2000" baseline="0" dirty="0" smtClean="0"/>
                        <a:t> тонн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3775,6</a:t>
                      </a:r>
                      <a:r>
                        <a:rPr lang="ru-RU" sz="2000" baseline="0" dirty="0" smtClean="0"/>
                        <a:t> тонн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1745,6</a:t>
                      </a:r>
                      <a:r>
                        <a:rPr lang="ru-RU" sz="2000" baseline="0" dirty="0" smtClean="0"/>
                        <a:t> тонн</a:t>
                      </a:r>
                      <a:endParaRPr lang="ru-RU" sz="2000" dirty="0"/>
                    </a:p>
                  </a:txBody>
                  <a:tcPr/>
                </a:tc>
              </a:tr>
              <a:tr h="702405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Факт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284 тонны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659,3 тонны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1988,7</a:t>
                      </a:r>
                      <a:r>
                        <a:rPr lang="ru-RU" sz="2000" baseline="0" dirty="0" smtClean="0"/>
                        <a:t> тонн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1282,4 тонн</a:t>
                      </a:r>
                      <a:endParaRPr lang="ru-RU" sz="2000" dirty="0"/>
                    </a:p>
                  </a:txBody>
                  <a:tcPr/>
                </a:tc>
              </a:tr>
              <a:tr h="710326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% приемки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43,87%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48,64%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52,67%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73,47%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385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TM01859861[[fn=Выставка]]</Template>
  <TotalTime>13694</TotalTime>
  <Words>1265</Words>
  <Application>Microsoft Office PowerPoint</Application>
  <PresentationFormat>Широкоэкранный</PresentationFormat>
  <Paragraphs>366</Paragraphs>
  <Slides>24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Courier New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Примеры самостоятельной приемки заказчиками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Шарапов Ильяс Рифкатович</dc:creator>
  <cp:lastModifiedBy>User</cp:lastModifiedBy>
  <cp:revision>483</cp:revision>
  <cp:lastPrinted>2021-04-20T11:08:21Z</cp:lastPrinted>
  <dcterms:created xsi:type="dcterms:W3CDTF">2020-01-20T08:21:55Z</dcterms:created>
  <dcterms:modified xsi:type="dcterms:W3CDTF">2021-04-21T13:02:14Z</dcterms:modified>
</cp:coreProperties>
</file>